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8" r:id="rId2"/>
    <p:sldId id="275" r:id="rId3"/>
    <p:sldId id="274" r:id="rId4"/>
    <p:sldId id="276" r:id="rId5"/>
    <p:sldId id="263" r:id="rId6"/>
    <p:sldId id="271" r:id="rId7"/>
    <p:sldId id="277" r:id="rId8"/>
    <p:sldId id="262" r:id="rId9"/>
    <p:sldId id="278" r:id="rId10"/>
    <p:sldId id="266" r:id="rId11"/>
    <p:sldId id="281" r:id="rId12"/>
    <p:sldId id="284" r:id="rId13"/>
    <p:sldId id="282" r:id="rId14"/>
    <p:sldId id="283" r:id="rId15"/>
    <p:sldId id="268"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4"/>
    <p:restoredTop sz="94649"/>
  </p:normalViewPr>
  <p:slideViewPr>
    <p:cSldViewPr snapToGrid="0" snapToObjects="1">
      <p:cViewPr>
        <p:scale>
          <a:sx n="84" d="100"/>
          <a:sy n="84" d="100"/>
        </p:scale>
        <p:origin x="272"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avidmills:Documents:DTP:Collaboration%20project:Collaboration%20data%202011-15%20for%20direc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'Collab by sector and year '!$A$3</c:f>
              <c:strCache>
                <c:ptCount val="1"/>
                <c:pt idx="0">
                  <c:v>Private sector</c:v>
                </c:pt>
              </c:strCache>
            </c:strRef>
          </c:tx>
          <c:invertIfNegative val="0"/>
          <c:cat>
            <c:numRef>
              <c:f>'Collab by sector and year '!$B$2:$F$2</c:f>
              <c:numCache>
                <c:formatCode>General</c:formatCode>
                <c:ptCount val="5"/>
                <c:pt idx="0">
                  <c:v>2011</c:v>
                </c:pt>
                <c:pt idx="1">
                  <c:v>2012</c:v>
                </c:pt>
                <c:pt idx="2">
                  <c:v>2013</c:v>
                </c:pt>
                <c:pt idx="3">
                  <c:v>2014</c:v>
                </c:pt>
                <c:pt idx="4">
                  <c:v>2015</c:v>
                </c:pt>
              </c:numCache>
            </c:numRef>
          </c:cat>
          <c:val>
            <c:numRef>
              <c:f>'Collab by sector and year '!$B$3:$F$3</c:f>
              <c:numCache>
                <c:formatCode>General</c:formatCode>
                <c:ptCount val="5"/>
                <c:pt idx="0">
                  <c:v>32</c:v>
                </c:pt>
                <c:pt idx="1">
                  <c:v>28</c:v>
                </c:pt>
                <c:pt idx="2">
                  <c:v>12</c:v>
                </c:pt>
                <c:pt idx="3">
                  <c:v>28.5</c:v>
                </c:pt>
                <c:pt idx="4">
                  <c:v>16.5</c:v>
                </c:pt>
              </c:numCache>
            </c:numRef>
          </c:val>
          <c:extLst>
            <c:ext xmlns:c16="http://schemas.microsoft.com/office/drawing/2014/chart" uri="{C3380CC4-5D6E-409C-BE32-E72D297353CC}">
              <c16:uniqueId val="{00000000-DFC2-3543-8CDE-78C4995827FD}"/>
            </c:ext>
          </c:extLst>
        </c:ser>
        <c:ser>
          <c:idx val="1"/>
          <c:order val="1"/>
          <c:tx>
            <c:strRef>
              <c:f>'Collab by sector and year '!$A$4</c:f>
              <c:strCache>
                <c:ptCount val="1"/>
                <c:pt idx="0">
                  <c:v>Public sector</c:v>
                </c:pt>
              </c:strCache>
            </c:strRef>
          </c:tx>
          <c:invertIfNegative val="0"/>
          <c:cat>
            <c:numRef>
              <c:f>'Collab by sector and year '!$B$2:$F$2</c:f>
              <c:numCache>
                <c:formatCode>General</c:formatCode>
                <c:ptCount val="5"/>
                <c:pt idx="0">
                  <c:v>2011</c:v>
                </c:pt>
                <c:pt idx="1">
                  <c:v>2012</c:v>
                </c:pt>
                <c:pt idx="2">
                  <c:v>2013</c:v>
                </c:pt>
                <c:pt idx="3">
                  <c:v>2014</c:v>
                </c:pt>
                <c:pt idx="4">
                  <c:v>2015</c:v>
                </c:pt>
              </c:numCache>
            </c:numRef>
          </c:cat>
          <c:val>
            <c:numRef>
              <c:f>'Collab by sector and year '!$B$4:$F$4</c:f>
              <c:numCache>
                <c:formatCode>General</c:formatCode>
                <c:ptCount val="5"/>
                <c:pt idx="0">
                  <c:v>60.5</c:v>
                </c:pt>
                <c:pt idx="1">
                  <c:v>87</c:v>
                </c:pt>
                <c:pt idx="2">
                  <c:v>106</c:v>
                </c:pt>
                <c:pt idx="3">
                  <c:v>98.5</c:v>
                </c:pt>
                <c:pt idx="4">
                  <c:v>32</c:v>
                </c:pt>
              </c:numCache>
            </c:numRef>
          </c:val>
          <c:extLst>
            <c:ext xmlns:c16="http://schemas.microsoft.com/office/drawing/2014/chart" uri="{C3380CC4-5D6E-409C-BE32-E72D297353CC}">
              <c16:uniqueId val="{00000001-DFC2-3543-8CDE-78C4995827FD}"/>
            </c:ext>
          </c:extLst>
        </c:ser>
        <c:ser>
          <c:idx val="2"/>
          <c:order val="2"/>
          <c:tx>
            <c:strRef>
              <c:f>'Collab by sector and year '!$A$5</c:f>
              <c:strCache>
                <c:ptCount val="1"/>
                <c:pt idx="0">
                  <c:v>Third sector </c:v>
                </c:pt>
              </c:strCache>
            </c:strRef>
          </c:tx>
          <c:invertIfNegative val="0"/>
          <c:cat>
            <c:numRef>
              <c:f>'Collab by sector and year '!$B$2:$F$2</c:f>
              <c:numCache>
                <c:formatCode>General</c:formatCode>
                <c:ptCount val="5"/>
                <c:pt idx="0">
                  <c:v>2011</c:v>
                </c:pt>
                <c:pt idx="1">
                  <c:v>2012</c:v>
                </c:pt>
                <c:pt idx="2">
                  <c:v>2013</c:v>
                </c:pt>
                <c:pt idx="3">
                  <c:v>2014</c:v>
                </c:pt>
                <c:pt idx="4">
                  <c:v>2015</c:v>
                </c:pt>
              </c:numCache>
            </c:numRef>
          </c:cat>
          <c:val>
            <c:numRef>
              <c:f>'Collab by sector and year '!$B$5:$F$5</c:f>
              <c:numCache>
                <c:formatCode>General</c:formatCode>
                <c:ptCount val="5"/>
                <c:pt idx="0">
                  <c:v>59</c:v>
                </c:pt>
                <c:pt idx="1">
                  <c:v>74</c:v>
                </c:pt>
                <c:pt idx="2">
                  <c:v>62</c:v>
                </c:pt>
                <c:pt idx="3">
                  <c:v>74</c:v>
                </c:pt>
                <c:pt idx="4">
                  <c:v>24.5</c:v>
                </c:pt>
              </c:numCache>
            </c:numRef>
          </c:val>
          <c:extLst>
            <c:ext xmlns:c16="http://schemas.microsoft.com/office/drawing/2014/chart" uri="{C3380CC4-5D6E-409C-BE32-E72D297353CC}">
              <c16:uniqueId val="{00000002-DFC2-3543-8CDE-78C4995827FD}"/>
            </c:ext>
          </c:extLst>
        </c:ser>
        <c:ser>
          <c:idx val="3"/>
          <c:order val="3"/>
          <c:tx>
            <c:strRef>
              <c:f>'Collab by sector and year '!$A$6</c:f>
              <c:strCache>
                <c:ptCount val="1"/>
                <c:pt idx="0">
                  <c:v>Total</c:v>
                </c:pt>
              </c:strCache>
            </c:strRef>
          </c:tx>
          <c:invertIfNegative val="0"/>
          <c:cat>
            <c:numRef>
              <c:f>'Collab by sector and year '!$B$2:$F$2</c:f>
              <c:numCache>
                <c:formatCode>General</c:formatCode>
                <c:ptCount val="5"/>
                <c:pt idx="0">
                  <c:v>2011</c:v>
                </c:pt>
                <c:pt idx="1">
                  <c:v>2012</c:v>
                </c:pt>
                <c:pt idx="2">
                  <c:v>2013</c:v>
                </c:pt>
                <c:pt idx="3">
                  <c:v>2014</c:v>
                </c:pt>
                <c:pt idx="4">
                  <c:v>2015</c:v>
                </c:pt>
              </c:numCache>
            </c:numRef>
          </c:cat>
          <c:val>
            <c:numRef>
              <c:f>'Collab by sector and year '!$B$6:$F$6</c:f>
              <c:numCache>
                <c:formatCode>General</c:formatCode>
                <c:ptCount val="5"/>
                <c:pt idx="0">
                  <c:v>151.5</c:v>
                </c:pt>
                <c:pt idx="1">
                  <c:v>189</c:v>
                </c:pt>
                <c:pt idx="2">
                  <c:v>180</c:v>
                </c:pt>
                <c:pt idx="3">
                  <c:v>201</c:v>
                </c:pt>
                <c:pt idx="4">
                  <c:v>73</c:v>
                </c:pt>
              </c:numCache>
            </c:numRef>
          </c:val>
          <c:extLst>
            <c:ext xmlns:c16="http://schemas.microsoft.com/office/drawing/2014/chart" uri="{C3380CC4-5D6E-409C-BE32-E72D297353CC}">
              <c16:uniqueId val="{00000003-DFC2-3543-8CDE-78C4995827FD}"/>
            </c:ext>
          </c:extLst>
        </c:ser>
        <c:dLbls>
          <c:showLegendKey val="0"/>
          <c:showVal val="0"/>
          <c:showCatName val="0"/>
          <c:showSerName val="0"/>
          <c:showPercent val="0"/>
          <c:showBubbleSize val="0"/>
        </c:dLbls>
        <c:gapWidth val="150"/>
        <c:axId val="2049686520"/>
        <c:axId val="2029398536"/>
      </c:barChart>
      <c:catAx>
        <c:axId val="2049686520"/>
        <c:scaling>
          <c:orientation val="minMax"/>
        </c:scaling>
        <c:delete val="0"/>
        <c:axPos val="b"/>
        <c:numFmt formatCode="General" sourceLinked="1"/>
        <c:majorTickMark val="out"/>
        <c:minorTickMark val="none"/>
        <c:tickLblPos val="nextTo"/>
        <c:crossAx val="2029398536"/>
        <c:crosses val="autoZero"/>
        <c:auto val="1"/>
        <c:lblAlgn val="ctr"/>
        <c:lblOffset val="100"/>
        <c:noMultiLvlLbl val="0"/>
      </c:catAx>
      <c:valAx>
        <c:axId val="2029398536"/>
        <c:scaling>
          <c:orientation val="minMax"/>
        </c:scaling>
        <c:delete val="0"/>
        <c:axPos val="l"/>
        <c:majorGridlines/>
        <c:numFmt formatCode="General" sourceLinked="1"/>
        <c:majorTickMark val="out"/>
        <c:minorTickMark val="none"/>
        <c:tickLblPos val="nextTo"/>
        <c:crossAx val="2049686520"/>
        <c:crosses val="autoZero"/>
        <c:crossBetween val="between"/>
      </c:valAx>
    </c:plotArea>
    <c:legend>
      <c:legendPos val="r"/>
      <c:layout>
        <c:manualLayout>
          <c:xMode val="edge"/>
          <c:yMode val="edge"/>
          <c:x val="0.83679408551110757"/>
          <c:y val="0.25533367937283374"/>
          <c:w val="0.15606054695631724"/>
          <c:h val="0.33667973964100167"/>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8A15A-0966-5844-A4EC-DF43E25AA113}" type="datetimeFigureOut">
              <a:rPr lang="en-US" smtClean="0"/>
              <a:t>3/14/19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E58E3-1895-A84B-BE92-BE7B9FE0716D}" type="slidenum">
              <a:rPr lang="en-US" smtClean="0"/>
              <a:t>‹#›</a:t>
            </a:fld>
            <a:endParaRPr lang="en-US"/>
          </a:p>
        </p:txBody>
      </p:sp>
    </p:spTree>
    <p:extLst>
      <p:ext uri="{BB962C8B-B14F-4D97-AF65-F5344CB8AC3E}">
        <p14:creationId xmlns:p14="http://schemas.microsoft.com/office/powerpoint/2010/main" val="6099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Thought we could put this up for 2 seconds</a:t>
            </a:r>
            <a:r>
              <a:rPr lang="en-US" baseline="0" dirty="0"/>
              <a:t> as a reminder that some of the debates have been around for quite some time…</a:t>
            </a:r>
            <a:endParaRPr lang="en-US" dirty="0"/>
          </a:p>
        </p:txBody>
      </p:sp>
      <p:sp>
        <p:nvSpPr>
          <p:cNvPr id="4" name="Slide Number Placeholder 3"/>
          <p:cNvSpPr>
            <a:spLocks noGrp="1"/>
          </p:cNvSpPr>
          <p:nvPr>
            <p:ph type="sldNum" sz="quarter" idx="10"/>
          </p:nvPr>
        </p:nvSpPr>
        <p:spPr/>
        <p:txBody>
          <a:bodyPr/>
          <a:lstStyle/>
          <a:p>
            <a:fld id="{D8897415-D040-FC46-8867-45EEADBFD91E}" type="slidenum">
              <a:rPr lang="en-US" smtClean="0"/>
              <a:t>3</a:t>
            </a:fld>
            <a:endParaRPr lang="en-US"/>
          </a:p>
        </p:txBody>
      </p:sp>
    </p:spTree>
    <p:extLst>
      <p:ext uri="{BB962C8B-B14F-4D97-AF65-F5344CB8AC3E}">
        <p14:creationId xmlns:p14="http://schemas.microsoft.com/office/powerpoint/2010/main" val="3976993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a:t>
            </a:r>
            <a:r>
              <a:rPr lang="en-US" baseline="0" dirty="0"/>
              <a:t> made this 2 slides for readability</a:t>
            </a:r>
            <a:endParaRPr lang="en-US" dirty="0"/>
          </a:p>
        </p:txBody>
      </p:sp>
      <p:sp>
        <p:nvSpPr>
          <p:cNvPr id="4" name="Slide Number Placeholder 3"/>
          <p:cNvSpPr>
            <a:spLocks noGrp="1"/>
          </p:cNvSpPr>
          <p:nvPr>
            <p:ph type="sldNum" sz="quarter" idx="10"/>
          </p:nvPr>
        </p:nvSpPr>
        <p:spPr/>
        <p:txBody>
          <a:bodyPr/>
          <a:lstStyle/>
          <a:p>
            <a:fld id="{D8897415-D040-FC46-8867-45EEADBFD91E}" type="slidenum">
              <a:rPr lang="en-US" smtClean="0"/>
              <a:t>5</a:t>
            </a:fld>
            <a:endParaRPr lang="en-US"/>
          </a:p>
        </p:txBody>
      </p:sp>
    </p:spTree>
    <p:extLst>
      <p:ext uri="{BB962C8B-B14F-4D97-AF65-F5344CB8AC3E}">
        <p14:creationId xmlns:p14="http://schemas.microsoft.com/office/powerpoint/2010/main" val="3282307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dropping off in 2015 is very odd. </a:t>
            </a:r>
          </a:p>
        </p:txBody>
      </p:sp>
      <p:sp>
        <p:nvSpPr>
          <p:cNvPr id="4" name="Slide Number Placeholder 3"/>
          <p:cNvSpPr>
            <a:spLocks noGrp="1"/>
          </p:cNvSpPr>
          <p:nvPr>
            <p:ph type="sldNum" sz="quarter" idx="10"/>
          </p:nvPr>
        </p:nvSpPr>
        <p:spPr/>
        <p:txBody>
          <a:bodyPr/>
          <a:lstStyle/>
          <a:p>
            <a:fld id="{D8897415-D040-FC46-8867-45EEADBFD91E}" type="slidenum">
              <a:rPr lang="en-US" smtClean="0"/>
              <a:t>8</a:t>
            </a:fld>
            <a:endParaRPr lang="en-US"/>
          </a:p>
        </p:txBody>
      </p:sp>
    </p:spTree>
    <p:extLst>
      <p:ext uri="{BB962C8B-B14F-4D97-AF65-F5344CB8AC3E}">
        <p14:creationId xmlns:p14="http://schemas.microsoft.com/office/powerpoint/2010/main" val="292328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3 is great for the</a:t>
            </a:r>
            <a:r>
              <a:rPr lang="en-US" baseline="0" dirty="0"/>
              <a:t> idea that collaboration could involve focused analysis for participants – though this is a slightly different issue to the core of our discussion. </a:t>
            </a:r>
            <a:r>
              <a:rPr lang="en-US" dirty="0"/>
              <a:t>Maybe just have examples 1 and 2 on</a:t>
            </a:r>
            <a:r>
              <a:rPr lang="en-US" baseline="0" dirty="0"/>
              <a:t> this slide</a:t>
            </a:r>
            <a:r>
              <a:rPr lang="en-US" dirty="0"/>
              <a:t>?</a:t>
            </a:r>
            <a:r>
              <a:rPr lang="en-US" baseline="0" dirty="0"/>
              <a:t> We could offer to mention others if asked. </a:t>
            </a:r>
            <a:endParaRPr lang="en-US" dirty="0"/>
          </a:p>
        </p:txBody>
      </p:sp>
      <p:sp>
        <p:nvSpPr>
          <p:cNvPr id="4" name="Slide Number Placeholder 3"/>
          <p:cNvSpPr>
            <a:spLocks noGrp="1"/>
          </p:cNvSpPr>
          <p:nvPr>
            <p:ph type="sldNum" sz="quarter" idx="10"/>
          </p:nvPr>
        </p:nvSpPr>
        <p:spPr/>
        <p:txBody>
          <a:bodyPr/>
          <a:lstStyle/>
          <a:p>
            <a:fld id="{D8897415-D040-FC46-8867-45EEADBFD91E}" type="slidenum">
              <a:rPr lang="en-US" smtClean="0"/>
              <a:t>10</a:t>
            </a:fld>
            <a:endParaRPr lang="en-US"/>
          </a:p>
        </p:txBody>
      </p:sp>
    </p:spTree>
    <p:extLst>
      <p:ext uri="{BB962C8B-B14F-4D97-AF65-F5344CB8AC3E}">
        <p14:creationId xmlns:p14="http://schemas.microsoft.com/office/powerpoint/2010/main" val="3102541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97415-D040-FC46-8867-45EEADBFD91E}" type="slidenum">
              <a:rPr lang="en-US" smtClean="0"/>
              <a:t>15</a:t>
            </a:fld>
            <a:endParaRPr lang="en-US"/>
          </a:p>
        </p:txBody>
      </p:sp>
    </p:spTree>
    <p:extLst>
      <p:ext uri="{BB962C8B-B14F-4D97-AF65-F5344CB8AC3E}">
        <p14:creationId xmlns:p14="http://schemas.microsoft.com/office/powerpoint/2010/main" val="312763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BE20-4B51-D744-93E3-BECD000151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24328C-A268-5042-AE03-FB1008D41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781730-ED73-194E-8A49-A80811C624D4}"/>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46BF9BF1-1E2B-CD44-AEF7-5D5AD6F9F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FB80C-0D5E-0640-A021-D0062D175D83}"/>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323891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90B6D-9E9E-C840-91B1-A953960CBF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9E5052-233C-B549-A1CE-8225152900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A99FF-BAA6-C749-9B5A-684764DF318B}"/>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359FE447-F138-4548-AEDE-6C5AD2216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F57D6-52BB-ED4F-8DCF-178B97DA7AC6}"/>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401016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1B9859-4051-E340-ADED-B1F59D4D55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D79211-4791-F64E-9909-9E94DA576E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061E7-1EF0-854D-8E58-61085A70309A}"/>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80129986-B74C-BE49-8D53-84EE9D92E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64DA0-FC77-6440-B986-B3DFF84BE36F}"/>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902463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Mont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887" y="3501008"/>
            <a:ext cx="10972800" cy="1656184"/>
          </a:xfrm>
        </p:spPr>
        <p:txBody>
          <a:bodyPr/>
          <a:lstStyle>
            <a:lvl1pPr>
              <a:defRPr b="1">
                <a:solidFill>
                  <a:schemeClr val="bg1"/>
                </a:solidFill>
                <a:latin typeface="Arial" charset="0"/>
                <a:ea typeface="Arial" charset="0"/>
                <a:cs typeface="Arial" charset="0"/>
              </a:defRPr>
            </a:lvl1pPr>
          </a:lstStyle>
          <a:p>
            <a:r>
              <a:rPr lang="en-US"/>
              <a:t>Click to edit Master title style</a:t>
            </a:r>
          </a:p>
        </p:txBody>
      </p:sp>
      <p:sp>
        <p:nvSpPr>
          <p:cNvPr id="3" name="Date Placeholder 2"/>
          <p:cNvSpPr>
            <a:spLocks noGrp="1"/>
          </p:cNvSpPr>
          <p:nvPr>
            <p:ph type="dt" sz="half" idx="10"/>
          </p:nvPr>
        </p:nvSpPr>
        <p:spPr/>
        <p:txBody>
          <a:bodyPr/>
          <a:lstStyle/>
          <a:p>
            <a:fld id="{3B321223-B8D0-49D1-9F20-0F905E004B3B}" type="datetimeFigureOut">
              <a:rPr lang="en-GB" smtClean="0"/>
              <a:pPr/>
              <a:t>14/03/2019</a:t>
            </a:fld>
            <a:endParaRPr lang="en-GB"/>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A342AE1-0604-4A2E-8378-FE6B9CA9AE64}" type="slidenum">
              <a:rPr lang="en-GB" smtClean="0"/>
              <a:pPr/>
              <a:t>‹#›</a:t>
            </a:fld>
            <a:endParaRPr lang="en-GB"/>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9586" y="188640"/>
            <a:ext cx="4070964" cy="936104"/>
          </a:xfrm>
          <a:prstGeom prst="rect">
            <a:avLst/>
          </a:prstGeom>
          <a:solidFill>
            <a:schemeClr val="bg1"/>
          </a:solidFill>
          <a:ln w="38100">
            <a:solidFill>
              <a:schemeClr val="bg1"/>
            </a:solidFill>
          </a:ln>
        </p:spPr>
      </p:pic>
      <p:sp>
        <p:nvSpPr>
          <p:cNvPr id="7" name="Subtitle 2"/>
          <p:cNvSpPr>
            <a:spLocks noGrp="1"/>
          </p:cNvSpPr>
          <p:nvPr>
            <p:ph type="subTitle" idx="1"/>
          </p:nvPr>
        </p:nvSpPr>
        <p:spPr>
          <a:xfrm>
            <a:off x="1838987" y="5373216"/>
            <a:ext cx="8534400" cy="648072"/>
          </a:xfrm>
        </p:spPr>
        <p:txBody>
          <a:bodyPr>
            <a:normAutofit/>
          </a:bodyPr>
          <a:lstStyle>
            <a:lvl1pPr marL="0" indent="0" algn="ctr">
              <a:buNone/>
              <a:defRPr sz="2800" b="1">
                <a:solidFill>
                  <a:schemeClr val="bg1"/>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38134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D078-5B61-4E46-A979-D8AD9E7088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5323A-6B4B-0E4E-8F45-563BA6691D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477FC-3F1C-034E-8642-9E8CF8966EE3}"/>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86F28B2A-EBC9-E845-B372-CB67A32EE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3C956-4F52-6149-8209-C87B4F68DCC3}"/>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252475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D25C-EBB0-B44C-ACA2-1219A37B1B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AA03ED-15A6-D848-BB19-6C6B23A34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8D8AE8-D94A-6248-937D-8373E3C01EAF}"/>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B9887D83-A559-0641-876E-607B36145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774BF-231C-5C41-A074-A379FA36EA3B}"/>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202644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EB076-1108-544F-8F01-6E6288AF80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0AF7A7-E3D0-AF49-9D6C-F4C108B708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0E9ACD-6914-C84A-AD0A-6128B3682F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F75DDC-2E82-5043-AD6C-3540E30CE6DD}"/>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6" name="Footer Placeholder 5">
            <a:extLst>
              <a:ext uri="{FF2B5EF4-FFF2-40B4-BE49-F238E27FC236}">
                <a16:creationId xmlns:a16="http://schemas.microsoft.com/office/drawing/2014/main" id="{FA379149-8B0F-374B-852C-B98ADFA7B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029D1-FFB2-5A42-B72D-B34F26E96B7D}"/>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163153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A269-E255-ED49-A294-89F0F823EE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426696-29CB-F244-AB4F-F1BF693C43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6EA1F0-7565-FD49-9B78-2562E401D5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02A8D-D9CA-C647-A495-3A8C44A72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46979A-2C94-F64E-A6D8-0AC65A0734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8527FD-C7FF-214F-991F-466CD633378A}"/>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8" name="Footer Placeholder 7">
            <a:extLst>
              <a:ext uri="{FF2B5EF4-FFF2-40B4-BE49-F238E27FC236}">
                <a16:creationId xmlns:a16="http://schemas.microsoft.com/office/drawing/2014/main" id="{6EE58954-429A-4746-B775-4D310C26E7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D4C0C2-9923-774B-A483-C53B4C823BED}"/>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246415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5E2C8-D5FD-9F46-B5E8-66833B3FF7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8CF5CA-642E-634B-BBF8-7F5180F627A6}"/>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4" name="Footer Placeholder 3">
            <a:extLst>
              <a:ext uri="{FF2B5EF4-FFF2-40B4-BE49-F238E27FC236}">
                <a16:creationId xmlns:a16="http://schemas.microsoft.com/office/drawing/2014/main" id="{F2DB1B30-7773-6949-93DC-7EA85E7B9E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27B590-BEA8-144B-B6A5-A584364594E4}"/>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31016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4C650-A7DF-1E47-8DD8-1DB0137EBFAD}"/>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3" name="Footer Placeholder 2">
            <a:extLst>
              <a:ext uri="{FF2B5EF4-FFF2-40B4-BE49-F238E27FC236}">
                <a16:creationId xmlns:a16="http://schemas.microsoft.com/office/drawing/2014/main" id="{EF0CCBA5-BFFC-0646-B4CD-A2E6710021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06B4EB-CB6C-124A-AE9E-053B92CF93E5}"/>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8729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B618-459F-2043-A42E-88217498B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31EB46-48E7-D245-AED6-9293A25EF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33A559-86A6-9F4A-902D-442281DD8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477BE2-41CF-064C-A3CE-0AA7468C6005}"/>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6" name="Footer Placeholder 5">
            <a:extLst>
              <a:ext uri="{FF2B5EF4-FFF2-40B4-BE49-F238E27FC236}">
                <a16:creationId xmlns:a16="http://schemas.microsoft.com/office/drawing/2014/main" id="{4E2C8EB0-4CCD-DB4C-88F7-0C15DA4A2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CD11E-7009-C447-9F6E-03A5C45F8B3A}"/>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417858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4DAE-AFC8-224B-957A-C17C9C0358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47EDC2-0D71-5842-954F-EAF176793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F0429D-C05C-504E-ABB6-46D9FA5BF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780455-38E5-C347-A2E4-873EBBDB6EF7}"/>
              </a:ext>
            </a:extLst>
          </p:cNvPr>
          <p:cNvSpPr>
            <a:spLocks noGrp="1"/>
          </p:cNvSpPr>
          <p:nvPr>
            <p:ph type="dt" sz="half" idx="10"/>
          </p:nvPr>
        </p:nvSpPr>
        <p:spPr/>
        <p:txBody>
          <a:bodyPr/>
          <a:lstStyle/>
          <a:p>
            <a:fld id="{0E226960-8B07-9145-A662-C5ABA0BBF96A}" type="datetimeFigureOut">
              <a:rPr lang="en-US" smtClean="0"/>
              <a:t>3/14/19</a:t>
            </a:fld>
            <a:endParaRPr lang="en-US"/>
          </a:p>
        </p:txBody>
      </p:sp>
      <p:sp>
        <p:nvSpPr>
          <p:cNvPr id="6" name="Footer Placeholder 5">
            <a:extLst>
              <a:ext uri="{FF2B5EF4-FFF2-40B4-BE49-F238E27FC236}">
                <a16:creationId xmlns:a16="http://schemas.microsoft.com/office/drawing/2014/main" id="{D61123E5-A0ED-814B-A2E3-2007664F1C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8D1E2-CC21-9F4F-93FF-CC3B3336DD48}"/>
              </a:ext>
            </a:extLst>
          </p:cNvPr>
          <p:cNvSpPr>
            <a:spLocks noGrp="1"/>
          </p:cNvSpPr>
          <p:nvPr>
            <p:ph type="sldNum" sz="quarter" idx="12"/>
          </p:nvPr>
        </p:nvSpPr>
        <p:spPr/>
        <p:txBody>
          <a:bodyPr/>
          <a:lstStyle/>
          <a:p>
            <a:fld id="{22942F07-1BEE-6147-9E77-BE8E38EA998C}" type="slidenum">
              <a:rPr lang="en-US" smtClean="0"/>
              <a:t>‹#›</a:t>
            </a:fld>
            <a:endParaRPr lang="en-US"/>
          </a:p>
        </p:txBody>
      </p:sp>
    </p:spTree>
    <p:extLst>
      <p:ext uri="{BB962C8B-B14F-4D97-AF65-F5344CB8AC3E}">
        <p14:creationId xmlns:p14="http://schemas.microsoft.com/office/powerpoint/2010/main" val="364950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2C7A48-706A-E74A-A9CA-B74060839A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893007-8B0F-224B-B4D7-7D17ED5DB8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AABDB-457C-6443-AC42-DE1CC5347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26960-8B07-9145-A662-C5ABA0BBF96A}" type="datetimeFigureOut">
              <a:rPr lang="en-US" smtClean="0"/>
              <a:t>3/14/19</a:t>
            </a:fld>
            <a:endParaRPr lang="en-US"/>
          </a:p>
        </p:txBody>
      </p:sp>
      <p:sp>
        <p:nvSpPr>
          <p:cNvPr id="5" name="Footer Placeholder 4">
            <a:extLst>
              <a:ext uri="{FF2B5EF4-FFF2-40B4-BE49-F238E27FC236}">
                <a16:creationId xmlns:a16="http://schemas.microsoft.com/office/drawing/2014/main" id="{3ACA76F6-DCF8-1140-83AF-956C1987B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9D023C-0B49-BA47-ABAD-DFB5F9B5C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42F07-1BEE-6147-9E77-BE8E38EA998C}" type="slidenum">
              <a:rPr lang="en-US" smtClean="0"/>
              <a:t>‹#›</a:t>
            </a:fld>
            <a:endParaRPr lang="en-US"/>
          </a:p>
        </p:txBody>
      </p:sp>
    </p:spTree>
    <p:extLst>
      <p:ext uri="{BB962C8B-B14F-4D97-AF65-F5344CB8AC3E}">
        <p14:creationId xmlns:p14="http://schemas.microsoft.com/office/powerpoint/2010/main" val="38761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hm-treasury.gov.uk/media/EA556/lambert%20review%20final%2045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218" y="2855879"/>
            <a:ext cx="8229600" cy="1656184"/>
          </a:xfrm>
        </p:spPr>
        <p:txBody>
          <a:bodyPr>
            <a:normAutofit fontScale="90000"/>
          </a:bodyPr>
          <a:lstStyle/>
          <a:p>
            <a:r>
              <a:rPr lang="en-US" dirty="0"/>
              <a:t>Making better sense of (doctoral) collaboration with non-academic </a:t>
            </a:r>
            <a:r>
              <a:rPr lang="en-US" dirty="0" err="1"/>
              <a:t>organisations</a:t>
            </a:r>
            <a:endParaRPr lang="en-US" dirty="0"/>
          </a:p>
        </p:txBody>
      </p:sp>
      <p:sp>
        <p:nvSpPr>
          <p:cNvPr id="3" name="Subtitle 2"/>
          <p:cNvSpPr>
            <a:spLocks noGrp="1"/>
          </p:cNvSpPr>
          <p:nvPr>
            <p:ph type="subTitle" idx="1"/>
          </p:nvPr>
        </p:nvSpPr>
        <p:spPr>
          <a:xfrm>
            <a:off x="2903240" y="4797152"/>
            <a:ext cx="6400800" cy="1224136"/>
          </a:xfrm>
        </p:spPr>
        <p:txBody>
          <a:bodyPr>
            <a:normAutofit fontScale="70000" lnSpcReduction="20000"/>
          </a:bodyPr>
          <a:lstStyle/>
          <a:p>
            <a:r>
              <a:rPr lang="en-US" dirty="0" err="1"/>
              <a:t>Yr</a:t>
            </a:r>
            <a:r>
              <a:rPr lang="en-US" dirty="0"/>
              <a:t> </a:t>
            </a:r>
            <a:r>
              <a:rPr lang="en-US" dirty="0" err="1"/>
              <a:t>Athro</a:t>
            </a:r>
            <a:r>
              <a:rPr lang="en-US" dirty="0"/>
              <a:t> David James, </a:t>
            </a:r>
            <a:r>
              <a:rPr lang="en-US" dirty="0" err="1"/>
              <a:t>Cyfarwyddwr</a:t>
            </a:r>
            <a:r>
              <a:rPr lang="en-US" dirty="0"/>
              <a:t>, </a:t>
            </a:r>
            <a:r>
              <a:rPr lang="en-US" dirty="0" err="1"/>
              <a:t>Partneriaeth</a:t>
            </a:r>
            <a:r>
              <a:rPr lang="en-US" dirty="0"/>
              <a:t> </a:t>
            </a:r>
            <a:r>
              <a:rPr lang="en-US" dirty="0" err="1"/>
              <a:t>Hyfforddiant</a:t>
            </a:r>
            <a:r>
              <a:rPr lang="en-US" dirty="0"/>
              <a:t> </a:t>
            </a:r>
            <a:r>
              <a:rPr lang="en-US" dirty="0" err="1"/>
              <a:t>Doethurol</a:t>
            </a:r>
            <a:r>
              <a:rPr lang="en-US" dirty="0"/>
              <a:t> </a:t>
            </a:r>
            <a:r>
              <a:rPr lang="en-US" dirty="0" err="1"/>
              <a:t>Cymru</a:t>
            </a:r>
            <a:r>
              <a:rPr lang="en-US" dirty="0"/>
              <a:t> ESRC</a:t>
            </a:r>
          </a:p>
          <a:p>
            <a:r>
              <a:rPr lang="en-US" dirty="0"/>
              <a:t>Professor David James, Director ESRC Wales DTP</a:t>
            </a:r>
          </a:p>
        </p:txBody>
      </p:sp>
    </p:spTree>
    <p:extLst>
      <p:ext uri="{BB962C8B-B14F-4D97-AF65-F5344CB8AC3E}">
        <p14:creationId xmlns:p14="http://schemas.microsoft.com/office/powerpoint/2010/main" val="40871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656" y="365125"/>
            <a:ext cx="10829144" cy="1103911"/>
          </a:xfrm>
        </p:spPr>
        <p:txBody>
          <a:bodyPr>
            <a:normAutofit/>
          </a:bodyPr>
          <a:lstStyle/>
          <a:p>
            <a:r>
              <a:rPr lang="en-US" b="1" dirty="0"/>
              <a:t>Examples of emergent/’organic’ collaborations</a:t>
            </a:r>
          </a:p>
        </p:txBody>
      </p:sp>
      <p:sp>
        <p:nvSpPr>
          <p:cNvPr id="3" name="Content Placeholder 2"/>
          <p:cNvSpPr>
            <a:spLocks noGrp="1"/>
          </p:cNvSpPr>
          <p:nvPr>
            <p:ph idx="1"/>
          </p:nvPr>
        </p:nvSpPr>
        <p:spPr>
          <a:xfrm>
            <a:off x="524656" y="1583268"/>
            <a:ext cx="11152682" cy="5122333"/>
          </a:xfrm>
        </p:spPr>
        <p:txBody>
          <a:bodyPr>
            <a:noAutofit/>
          </a:bodyPr>
          <a:lstStyle/>
          <a:p>
            <a:pPr marL="457200" indent="-457200">
              <a:buAutoNum type="arabicPeriod"/>
            </a:pPr>
            <a:r>
              <a:rPr lang="en-US" dirty="0"/>
              <a:t>At the early stage of research design a student identifies a Mumbai-based educational NGO with whom she hopes to work and/or carry out research. The link develops and strengthens over time and she ends up spending at least six months working with the organisation developing a mobile app and literacy curriculum. This was not initially framed as a collaborative studentship.  </a:t>
            </a:r>
          </a:p>
          <a:p>
            <a:pPr marL="457200" indent="-457200">
              <a:buAutoNum type="arabicPeriod"/>
            </a:pPr>
            <a:r>
              <a:rPr lang="en-US" dirty="0"/>
              <a:t>A project on successful brain-injury rehabilitation, which had gathered data from patients, families and health professionals. During early stages of analysis student felt that some events </a:t>
            </a:r>
            <a:r>
              <a:rPr lang="en-US" i="1" dirty="0"/>
              <a:t>bringing those parties together </a:t>
            </a:r>
            <a:r>
              <a:rPr lang="en-US" dirty="0"/>
              <a:t>could enrich the whole study. Two ‘public engagement’ events held, supported by DTC small grant of only a few hundred pounds. Outcomes sharpened analysis, and research </a:t>
            </a:r>
            <a:r>
              <a:rPr lang="en-US" i="1" dirty="0"/>
              <a:t>and researcher</a:t>
            </a:r>
            <a:r>
              <a:rPr lang="en-US" dirty="0"/>
              <a:t> better ‘connected’ to relevant stakeholders. </a:t>
            </a:r>
          </a:p>
        </p:txBody>
      </p:sp>
    </p:spTree>
    <p:extLst>
      <p:ext uri="{BB962C8B-B14F-4D97-AF65-F5344CB8AC3E}">
        <p14:creationId xmlns:p14="http://schemas.microsoft.com/office/powerpoint/2010/main" val="254711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B1AD-36D0-BC4F-A17F-EF90E7614E31}"/>
              </a:ext>
            </a:extLst>
          </p:cNvPr>
          <p:cNvSpPr>
            <a:spLocks noGrp="1"/>
          </p:cNvSpPr>
          <p:nvPr>
            <p:ph type="title"/>
          </p:nvPr>
        </p:nvSpPr>
        <p:spPr/>
        <p:txBody>
          <a:bodyPr/>
          <a:lstStyle/>
          <a:p>
            <a:r>
              <a:rPr lang="en-US" b="1" dirty="0"/>
              <a:t>A better grasp of the tensions</a:t>
            </a:r>
          </a:p>
        </p:txBody>
      </p:sp>
      <p:graphicFrame>
        <p:nvGraphicFramePr>
          <p:cNvPr id="4" name="Content Placeholder 3">
            <a:extLst>
              <a:ext uri="{FF2B5EF4-FFF2-40B4-BE49-F238E27FC236}">
                <a16:creationId xmlns:a16="http://schemas.microsoft.com/office/drawing/2014/main" id="{1FA9400E-E368-5340-9B66-4A31B6C100C8}"/>
              </a:ext>
            </a:extLst>
          </p:cNvPr>
          <p:cNvGraphicFramePr>
            <a:graphicFrameLocks noGrp="1"/>
          </p:cNvGraphicFramePr>
          <p:nvPr>
            <p:ph idx="1"/>
            <p:extLst>
              <p:ext uri="{D42A27DB-BD31-4B8C-83A1-F6EECF244321}">
                <p14:modId xmlns:p14="http://schemas.microsoft.com/office/powerpoint/2010/main" val="2578248680"/>
              </p:ext>
            </p:extLst>
          </p:nvPr>
        </p:nvGraphicFramePr>
        <p:xfrm>
          <a:off x="838200" y="1402656"/>
          <a:ext cx="8020051" cy="3332163"/>
        </p:xfrm>
        <a:graphic>
          <a:graphicData uri="http://schemas.openxmlformats.org/drawingml/2006/table">
            <a:tbl>
              <a:tblPr firstRow="1" bandRow="1">
                <a:tableStyleId>{5C22544A-7EE6-4342-B048-85BDC9FD1C3A}</a:tableStyleId>
              </a:tblPr>
              <a:tblGrid>
                <a:gridCol w="2553237">
                  <a:extLst>
                    <a:ext uri="{9D8B030D-6E8A-4147-A177-3AD203B41FA5}">
                      <a16:colId xmlns:a16="http://schemas.microsoft.com/office/drawing/2014/main" val="3965846641"/>
                    </a:ext>
                  </a:extLst>
                </a:gridCol>
                <a:gridCol w="2733407">
                  <a:extLst>
                    <a:ext uri="{9D8B030D-6E8A-4147-A177-3AD203B41FA5}">
                      <a16:colId xmlns:a16="http://schemas.microsoft.com/office/drawing/2014/main" val="3961685325"/>
                    </a:ext>
                  </a:extLst>
                </a:gridCol>
                <a:gridCol w="2733407">
                  <a:extLst>
                    <a:ext uri="{9D8B030D-6E8A-4147-A177-3AD203B41FA5}">
                      <a16:colId xmlns:a16="http://schemas.microsoft.com/office/drawing/2014/main" val="3907270541"/>
                    </a:ext>
                  </a:extLst>
                </a:gridCol>
              </a:tblGrid>
              <a:tr h="1110721">
                <a:tc>
                  <a:txBody>
                    <a:bodyPr/>
                    <a:lstStyle/>
                    <a:p>
                      <a:endParaRPr lang="en-US" sz="2400" dirty="0"/>
                    </a:p>
                  </a:txBody>
                  <a:tcPr/>
                </a:tc>
                <a:tc>
                  <a:txBody>
                    <a:bodyPr/>
                    <a:lstStyle/>
                    <a:p>
                      <a:r>
                        <a:rPr lang="en-US" sz="2400" dirty="0"/>
                        <a:t>Academic </a:t>
                      </a:r>
                    </a:p>
                    <a:p>
                      <a:r>
                        <a:rPr lang="en-US" sz="2400" dirty="0"/>
                        <a:t>audience</a:t>
                      </a:r>
                    </a:p>
                  </a:txBody>
                  <a:tcPr/>
                </a:tc>
                <a:tc>
                  <a:txBody>
                    <a:bodyPr/>
                    <a:lstStyle/>
                    <a:p>
                      <a:r>
                        <a:rPr lang="en-US" sz="2400" dirty="0"/>
                        <a:t>Extra-academic audience</a:t>
                      </a:r>
                    </a:p>
                  </a:txBody>
                  <a:tcPr/>
                </a:tc>
                <a:extLst>
                  <a:ext uri="{0D108BD9-81ED-4DB2-BD59-A6C34878D82A}">
                    <a16:rowId xmlns:a16="http://schemas.microsoft.com/office/drawing/2014/main" val="143873457"/>
                  </a:ext>
                </a:extLst>
              </a:tr>
              <a:tr h="1110721">
                <a:tc>
                  <a:txBody>
                    <a:bodyPr/>
                    <a:lstStyle/>
                    <a:p>
                      <a:r>
                        <a:rPr lang="en-US" sz="2400" dirty="0"/>
                        <a:t>Instrumental knowledge</a:t>
                      </a:r>
                    </a:p>
                  </a:txBody>
                  <a:tcPr/>
                </a:tc>
                <a:tc>
                  <a:txBody>
                    <a:bodyPr/>
                    <a:lstStyle/>
                    <a:p>
                      <a:r>
                        <a:rPr lang="en-US" sz="2400" dirty="0"/>
                        <a:t>Professional </a:t>
                      </a:r>
                    </a:p>
                  </a:txBody>
                  <a:tcPr/>
                </a:tc>
                <a:tc>
                  <a:txBody>
                    <a:bodyPr/>
                    <a:lstStyle/>
                    <a:p>
                      <a:r>
                        <a:rPr lang="en-US" sz="2400" dirty="0"/>
                        <a:t>Policy</a:t>
                      </a:r>
                    </a:p>
                  </a:txBody>
                  <a:tcPr/>
                </a:tc>
                <a:extLst>
                  <a:ext uri="{0D108BD9-81ED-4DB2-BD59-A6C34878D82A}">
                    <a16:rowId xmlns:a16="http://schemas.microsoft.com/office/drawing/2014/main" val="1643090596"/>
                  </a:ext>
                </a:extLst>
              </a:tr>
              <a:tr h="1110721">
                <a:tc>
                  <a:txBody>
                    <a:bodyPr/>
                    <a:lstStyle/>
                    <a:p>
                      <a:r>
                        <a:rPr lang="en-US" sz="2400" dirty="0"/>
                        <a:t>Reflexive knowledge</a:t>
                      </a:r>
                    </a:p>
                  </a:txBody>
                  <a:tcPr/>
                </a:tc>
                <a:tc>
                  <a:txBody>
                    <a:bodyPr/>
                    <a:lstStyle/>
                    <a:p>
                      <a:r>
                        <a:rPr lang="en-US" sz="2400" dirty="0"/>
                        <a:t>Critical</a:t>
                      </a:r>
                    </a:p>
                  </a:txBody>
                  <a:tcPr/>
                </a:tc>
                <a:tc>
                  <a:txBody>
                    <a:bodyPr/>
                    <a:lstStyle/>
                    <a:p>
                      <a:r>
                        <a:rPr lang="en-US" sz="2400" dirty="0"/>
                        <a:t>Public </a:t>
                      </a:r>
                    </a:p>
                  </a:txBody>
                  <a:tcPr/>
                </a:tc>
                <a:extLst>
                  <a:ext uri="{0D108BD9-81ED-4DB2-BD59-A6C34878D82A}">
                    <a16:rowId xmlns:a16="http://schemas.microsoft.com/office/drawing/2014/main" val="2517548127"/>
                  </a:ext>
                </a:extLst>
              </a:tr>
            </a:tbl>
          </a:graphicData>
        </a:graphic>
      </p:graphicFrame>
      <p:sp>
        <p:nvSpPr>
          <p:cNvPr id="8" name="TextBox 7">
            <a:extLst>
              <a:ext uri="{FF2B5EF4-FFF2-40B4-BE49-F238E27FC236}">
                <a16:creationId xmlns:a16="http://schemas.microsoft.com/office/drawing/2014/main" id="{3294B4A0-24E8-DE47-973E-DD1B58DF330F}"/>
              </a:ext>
            </a:extLst>
          </p:cNvPr>
          <p:cNvSpPr txBox="1"/>
          <p:nvPr/>
        </p:nvSpPr>
        <p:spPr>
          <a:xfrm>
            <a:off x="838200" y="4895187"/>
            <a:ext cx="10963275" cy="1785104"/>
          </a:xfrm>
          <a:prstGeom prst="rect">
            <a:avLst/>
          </a:prstGeom>
          <a:noFill/>
        </p:spPr>
        <p:txBody>
          <a:bodyPr wrap="square" rtlCol="0">
            <a:spAutoFit/>
          </a:bodyPr>
          <a:lstStyle/>
          <a:p>
            <a:r>
              <a:rPr lang="en-US" sz="2200" dirty="0"/>
              <a:t>After </a:t>
            </a:r>
            <a:r>
              <a:rPr lang="en-US" sz="2200" dirty="0" err="1"/>
              <a:t>Burawoy</a:t>
            </a:r>
            <a:r>
              <a:rPr lang="en-US" sz="2200" dirty="0"/>
              <a:t> (2005).  </a:t>
            </a:r>
            <a:r>
              <a:rPr lang="en-US" sz="2200" dirty="0" err="1"/>
              <a:t>Burawoy</a:t>
            </a:r>
            <a:r>
              <a:rPr lang="en-US" sz="2200" dirty="0"/>
              <a:t> is explicit about contradictions within and between each disciplinary quadrant of the model.  He describes the dangers of one ideal type dominating another, but also a necessary ‘antagonistic interdependence’.  For example, ‘The social sciences are at the crossroads of the humanities and the natural sciences since in their very definition they partake in both instrumental and reflective knowledge’ (p.286)</a:t>
            </a:r>
          </a:p>
        </p:txBody>
      </p:sp>
    </p:spTree>
    <p:extLst>
      <p:ext uri="{BB962C8B-B14F-4D97-AF65-F5344CB8AC3E}">
        <p14:creationId xmlns:p14="http://schemas.microsoft.com/office/powerpoint/2010/main" val="407710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B665-1D92-D94E-97EB-6D49A036D350}"/>
              </a:ext>
            </a:extLst>
          </p:cNvPr>
          <p:cNvSpPr>
            <a:spLocks noGrp="1"/>
          </p:cNvSpPr>
          <p:nvPr>
            <p:ph type="title"/>
          </p:nvPr>
        </p:nvSpPr>
        <p:spPr/>
        <p:txBody>
          <a:bodyPr/>
          <a:lstStyle/>
          <a:p>
            <a:r>
              <a:rPr lang="en-US" b="1" dirty="0"/>
              <a:t>Criticality – fundamental to good social science, and maybe also democracy</a:t>
            </a:r>
          </a:p>
        </p:txBody>
      </p:sp>
      <p:sp>
        <p:nvSpPr>
          <p:cNvPr id="3" name="Content Placeholder 2">
            <a:extLst>
              <a:ext uri="{FF2B5EF4-FFF2-40B4-BE49-F238E27FC236}">
                <a16:creationId xmlns:a16="http://schemas.microsoft.com/office/drawing/2014/main" id="{40134487-11F2-2C4F-A237-270C4C8CE7B3}"/>
              </a:ext>
            </a:extLst>
          </p:cNvPr>
          <p:cNvSpPr>
            <a:spLocks noGrp="1"/>
          </p:cNvSpPr>
          <p:nvPr>
            <p:ph idx="1"/>
          </p:nvPr>
        </p:nvSpPr>
        <p:spPr/>
        <p:txBody>
          <a:bodyPr>
            <a:normAutofit lnSpcReduction="10000"/>
          </a:bodyPr>
          <a:lstStyle/>
          <a:p>
            <a:r>
              <a:rPr lang="en-US" dirty="0"/>
              <a:t>The hallmark of good social science (Bourdieu – e.g. 1993)</a:t>
            </a:r>
          </a:p>
          <a:p>
            <a:r>
              <a:rPr lang="en-US" dirty="0"/>
              <a:t>‘</a:t>
            </a:r>
            <a:r>
              <a:rPr lang="en-US" dirty="0" err="1"/>
              <a:t>Sceptical</a:t>
            </a:r>
            <a:r>
              <a:rPr lang="en-US" dirty="0"/>
              <a:t> of common sense’ but also as a claim to being the </a:t>
            </a:r>
            <a:r>
              <a:rPr lang="en-US" i="1" dirty="0" err="1"/>
              <a:t>avant</a:t>
            </a:r>
            <a:r>
              <a:rPr lang="en-US" i="1" dirty="0"/>
              <a:t> </a:t>
            </a:r>
            <a:r>
              <a:rPr lang="en-US" i="1" dirty="0" err="1"/>
              <a:t>garde</a:t>
            </a:r>
            <a:r>
              <a:rPr lang="en-US" i="1" dirty="0"/>
              <a:t> </a:t>
            </a:r>
            <a:r>
              <a:rPr lang="en-US" dirty="0"/>
              <a:t>in a disciplinary context</a:t>
            </a:r>
            <a:r>
              <a:rPr lang="en-US" i="1" dirty="0"/>
              <a:t> </a:t>
            </a:r>
            <a:r>
              <a:rPr lang="en-US" dirty="0"/>
              <a:t>(Parker &amp; Thomas, 2011)</a:t>
            </a:r>
          </a:p>
          <a:p>
            <a:r>
              <a:rPr lang="en-US" dirty="0"/>
              <a:t>‘Capability’ arguments (e.g. Nussbaum, 2010; </a:t>
            </a:r>
            <a:r>
              <a:rPr lang="en-US" dirty="0" err="1"/>
              <a:t>Boni</a:t>
            </a:r>
            <a:r>
              <a:rPr lang="en-US" dirty="0"/>
              <a:t> &amp; Walker, 2013)</a:t>
            </a:r>
          </a:p>
          <a:p>
            <a:r>
              <a:rPr lang="en-US" dirty="0"/>
              <a:t>Academic freedom (e.g. </a:t>
            </a:r>
            <a:r>
              <a:rPr lang="en-US" dirty="0" err="1"/>
              <a:t>Bilgrami</a:t>
            </a:r>
            <a:r>
              <a:rPr lang="en-US" dirty="0"/>
              <a:t> &amp; Cole, 2015)</a:t>
            </a:r>
          </a:p>
          <a:p>
            <a:r>
              <a:rPr lang="en-US" dirty="0"/>
              <a:t>‘Critical thinking …involves calling into question the assumptions underlying our customary, habitual ways of thinking and acting and then being ready to think and act differently on the basis of this critical questioning… (it is) crucial for creating and maintaining a healthy democracy’  (Brookfield, 1987, p. 1)</a:t>
            </a:r>
          </a:p>
          <a:p>
            <a:endParaRPr lang="en-US" dirty="0"/>
          </a:p>
        </p:txBody>
      </p:sp>
    </p:spTree>
    <p:extLst>
      <p:ext uri="{BB962C8B-B14F-4D97-AF65-F5344CB8AC3E}">
        <p14:creationId xmlns:p14="http://schemas.microsoft.com/office/powerpoint/2010/main" val="427388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C6AF-E561-7D4E-9F62-5C2B1FFAC20A}"/>
              </a:ext>
            </a:extLst>
          </p:cNvPr>
          <p:cNvSpPr>
            <a:spLocks noGrp="1"/>
          </p:cNvSpPr>
          <p:nvPr>
            <p:ph type="title"/>
          </p:nvPr>
        </p:nvSpPr>
        <p:spPr/>
        <p:txBody>
          <a:bodyPr/>
          <a:lstStyle/>
          <a:p>
            <a:r>
              <a:rPr lang="en-US" dirty="0"/>
              <a:t>Collaboration: 1, 2 and 3-dimensional views</a:t>
            </a:r>
          </a:p>
        </p:txBody>
      </p:sp>
      <p:sp>
        <p:nvSpPr>
          <p:cNvPr id="3" name="Content Placeholder 2">
            <a:extLst>
              <a:ext uri="{FF2B5EF4-FFF2-40B4-BE49-F238E27FC236}">
                <a16:creationId xmlns:a16="http://schemas.microsoft.com/office/drawing/2014/main" id="{8D988ECB-6A75-4947-9854-7C31FDD7C39F}"/>
              </a:ext>
            </a:extLst>
          </p:cNvPr>
          <p:cNvSpPr>
            <a:spLocks noGrp="1"/>
          </p:cNvSpPr>
          <p:nvPr>
            <p:ph idx="1"/>
          </p:nvPr>
        </p:nvSpPr>
        <p:spPr>
          <a:xfrm>
            <a:off x="838200" y="1525588"/>
            <a:ext cx="10515600" cy="4946650"/>
          </a:xfrm>
        </p:spPr>
        <p:txBody>
          <a:bodyPr>
            <a:normAutofit lnSpcReduction="10000"/>
          </a:bodyPr>
          <a:lstStyle/>
          <a:p>
            <a:pPr marL="514350" indent="-514350">
              <a:buAutoNum type="arabicPeriod"/>
            </a:pPr>
            <a:r>
              <a:rPr lang="en-US" dirty="0"/>
              <a:t>Instrumental, utilitarian &amp; deficit view of universities, research, supervisors, disciplines or students. Uni-directional ‘benefit’.  Researcher is </a:t>
            </a:r>
            <a:r>
              <a:rPr lang="en-US" i="1" dirty="0"/>
              <a:t>exposed </a:t>
            </a:r>
            <a:r>
              <a:rPr lang="en-US" dirty="0"/>
              <a:t>to non-academic context and therefore develops differently, is more ‘employable’ and contributes more to the knowledge economy.  </a:t>
            </a:r>
          </a:p>
          <a:p>
            <a:pPr marL="514350" indent="-514350">
              <a:buAutoNum type="arabicPeriod"/>
            </a:pPr>
            <a:r>
              <a:rPr lang="en-US" dirty="0"/>
              <a:t>All the above </a:t>
            </a:r>
            <a:r>
              <a:rPr lang="en-US" b="1" dirty="0"/>
              <a:t>PLUS </a:t>
            </a:r>
            <a:r>
              <a:rPr lang="en-US" dirty="0"/>
              <a:t>a level of reflexive knowledge exchange.  Collaboration = meaningful 2-way dialogue (both student and organization learn). Mutual benefit.</a:t>
            </a:r>
          </a:p>
          <a:p>
            <a:pPr marL="514350" indent="-514350">
              <a:buAutoNum type="arabicPeriod"/>
            </a:pPr>
            <a:r>
              <a:rPr lang="en-US" dirty="0"/>
              <a:t>All the above </a:t>
            </a:r>
            <a:r>
              <a:rPr lang="en-US" b="1" dirty="0"/>
              <a:t>PLUS </a:t>
            </a:r>
            <a:r>
              <a:rPr lang="en-US" dirty="0"/>
              <a:t> a ‘meta’ dimension, where practices of collaboration become focus for learning by student, peers and supervisors – especially the negotiation, management, epistemological tensions.  So, collaboration as an important source of learning. </a:t>
            </a:r>
            <a:endParaRPr lang="en-US" b="1" dirty="0"/>
          </a:p>
        </p:txBody>
      </p:sp>
    </p:spTree>
    <p:extLst>
      <p:ext uri="{BB962C8B-B14F-4D97-AF65-F5344CB8AC3E}">
        <p14:creationId xmlns:p14="http://schemas.microsoft.com/office/powerpoint/2010/main" val="420439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3661-641B-D540-B391-FEDB0EF72E63}"/>
              </a:ext>
            </a:extLst>
          </p:cNvPr>
          <p:cNvSpPr>
            <a:spLocks noGrp="1"/>
          </p:cNvSpPr>
          <p:nvPr>
            <p:ph type="title"/>
          </p:nvPr>
        </p:nvSpPr>
        <p:spPr/>
        <p:txBody>
          <a:bodyPr/>
          <a:lstStyle/>
          <a:p>
            <a:r>
              <a:rPr lang="en-US" b="1" dirty="0"/>
              <a:t>The pedagogic challenge</a:t>
            </a:r>
          </a:p>
        </p:txBody>
      </p:sp>
      <p:sp>
        <p:nvSpPr>
          <p:cNvPr id="3" name="Content Placeholder 2">
            <a:extLst>
              <a:ext uri="{FF2B5EF4-FFF2-40B4-BE49-F238E27FC236}">
                <a16:creationId xmlns:a16="http://schemas.microsoft.com/office/drawing/2014/main" id="{4EA5AC58-3FC2-A445-91CF-3EB934D3A9AD}"/>
              </a:ext>
            </a:extLst>
          </p:cNvPr>
          <p:cNvSpPr>
            <a:spLocks noGrp="1"/>
          </p:cNvSpPr>
          <p:nvPr>
            <p:ph idx="1"/>
          </p:nvPr>
        </p:nvSpPr>
        <p:spPr/>
        <p:txBody>
          <a:bodyPr/>
          <a:lstStyle/>
          <a:p>
            <a:r>
              <a:rPr lang="en-US" dirty="0"/>
              <a:t>If criticality is fundamental to good social science, and if </a:t>
            </a:r>
            <a:r>
              <a:rPr lang="en-US" dirty="0" err="1"/>
              <a:t>Burwoy</a:t>
            </a:r>
            <a:r>
              <a:rPr lang="en-US" dirty="0"/>
              <a:t> is right about the productive tensions, there is a major task here.  </a:t>
            </a:r>
          </a:p>
          <a:p>
            <a:r>
              <a:rPr lang="en-US" dirty="0"/>
              <a:t>Yet how do we harness the conceptual insights, together with student experience, to </a:t>
            </a:r>
            <a:r>
              <a:rPr lang="en-US" dirty="0" err="1"/>
              <a:t>maximise</a:t>
            </a:r>
            <a:r>
              <a:rPr lang="en-US" dirty="0"/>
              <a:t> the benefits of collaborations with non-academic </a:t>
            </a:r>
            <a:r>
              <a:rPr lang="en-US" dirty="0" err="1"/>
              <a:t>organisations</a:t>
            </a:r>
            <a:r>
              <a:rPr lang="en-US" dirty="0"/>
              <a:t> in research?  </a:t>
            </a:r>
          </a:p>
          <a:p>
            <a:r>
              <a:rPr lang="en-US" dirty="0" err="1"/>
              <a:t>Jagoda</a:t>
            </a:r>
            <a:r>
              <a:rPr lang="en-US" dirty="0"/>
              <a:t> (2016) – collaboration as ethical and political as well as organizational.  ‘Reflective </a:t>
            </a:r>
            <a:r>
              <a:rPr lang="en-US" dirty="0" err="1"/>
              <a:t>entganglement</a:t>
            </a:r>
            <a:r>
              <a:rPr lang="en-US" dirty="0"/>
              <a:t>’</a:t>
            </a:r>
          </a:p>
          <a:p>
            <a:r>
              <a:rPr lang="en-US" dirty="0" err="1"/>
              <a:t>Bartunek</a:t>
            </a:r>
            <a:r>
              <a:rPr lang="en-US" dirty="0"/>
              <a:t> &amp; Ryne (2014) – ‘generative paradoxes’ which define academic-practitioner relationships.  Rather than trying to ‘solve’ or ‘resolve’ tensions, we should treat them as important raw material.  </a:t>
            </a:r>
          </a:p>
        </p:txBody>
      </p:sp>
    </p:spTree>
    <p:extLst>
      <p:ext uri="{BB962C8B-B14F-4D97-AF65-F5344CB8AC3E}">
        <p14:creationId xmlns:p14="http://schemas.microsoft.com/office/powerpoint/2010/main" val="1931844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sum…</a:t>
            </a:r>
          </a:p>
        </p:txBody>
      </p:sp>
      <p:sp>
        <p:nvSpPr>
          <p:cNvPr id="3" name="Content Placeholder 2"/>
          <p:cNvSpPr>
            <a:spLocks noGrp="1"/>
          </p:cNvSpPr>
          <p:nvPr>
            <p:ph idx="1"/>
          </p:nvPr>
        </p:nvSpPr>
        <p:spPr>
          <a:xfrm>
            <a:off x="838200" y="1310640"/>
            <a:ext cx="10515600" cy="4978400"/>
          </a:xfrm>
        </p:spPr>
        <p:txBody>
          <a:bodyPr>
            <a:noAutofit/>
          </a:bodyPr>
          <a:lstStyle/>
          <a:p>
            <a:r>
              <a:rPr lang="en-US" sz="3200" dirty="0"/>
              <a:t>There will be fundamental tensions between good social science research and the goals, values, practices, assumptions of a whole range of other </a:t>
            </a:r>
            <a:r>
              <a:rPr lang="en-US" sz="3200" dirty="0" err="1"/>
              <a:t>organisations</a:t>
            </a:r>
            <a:r>
              <a:rPr lang="en-US" sz="3200" dirty="0"/>
              <a:t>;</a:t>
            </a:r>
          </a:p>
          <a:p>
            <a:r>
              <a:rPr lang="en-US" sz="3200" dirty="0"/>
              <a:t>However, collaboration is vital, so long as ‘successful’ outcomes can include not only positive  impact on productivity, but also </a:t>
            </a:r>
            <a:r>
              <a:rPr lang="en-US" sz="3200"/>
              <a:t>challenge – even divorce</a:t>
            </a:r>
            <a:r>
              <a:rPr lang="en-US" sz="3200" dirty="0"/>
              <a:t>!</a:t>
            </a:r>
          </a:p>
          <a:p>
            <a:r>
              <a:rPr lang="en-US" sz="3200" dirty="0"/>
              <a:t>Mainstream conceptions of ‘the problem’ are too simplistic</a:t>
            </a:r>
          </a:p>
          <a:p>
            <a:r>
              <a:rPr lang="en-US" sz="3200" dirty="0"/>
              <a:t>We need to find ways in which to problematize and learn from collaborative experience</a:t>
            </a:r>
          </a:p>
          <a:p>
            <a:r>
              <a:rPr lang="en-US" sz="3200" dirty="0" err="1"/>
              <a:t>Burawoy</a:t>
            </a:r>
            <a:r>
              <a:rPr lang="en-US" sz="3200" dirty="0"/>
              <a:t> and the other theorists mentioned provide a promising approach.</a:t>
            </a:r>
          </a:p>
        </p:txBody>
      </p:sp>
    </p:spTree>
    <p:extLst>
      <p:ext uri="{BB962C8B-B14F-4D97-AF65-F5344CB8AC3E}">
        <p14:creationId xmlns:p14="http://schemas.microsoft.com/office/powerpoint/2010/main" val="343940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9C307-A241-F645-B1C1-16F20F235E84}"/>
              </a:ext>
            </a:extLst>
          </p:cNvPr>
          <p:cNvSpPr>
            <a:spLocks noGrp="1"/>
          </p:cNvSpPr>
          <p:nvPr>
            <p:ph type="title"/>
          </p:nvPr>
        </p:nvSpPr>
        <p:spPr>
          <a:xfrm>
            <a:off x="838200" y="365126"/>
            <a:ext cx="10515600" cy="406400"/>
          </a:xfrm>
        </p:spPr>
        <p:txBody>
          <a:bodyPr>
            <a:normAutofit fontScale="90000"/>
          </a:bodyPr>
          <a:lstStyle/>
          <a:p>
            <a:r>
              <a:rPr lang="en-US" b="1" dirty="0"/>
              <a:t>Selected references</a:t>
            </a:r>
          </a:p>
        </p:txBody>
      </p:sp>
      <p:sp>
        <p:nvSpPr>
          <p:cNvPr id="3" name="Content Placeholder 2">
            <a:extLst>
              <a:ext uri="{FF2B5EF4-FFF2-40B4-BE49-F238E27FC236}">
                <a16:creationId xmlns:a16="http://schemas.microsoft.com/office/drawing/2014/main" id="{8CE99158-1052-DD4A-9855-3E395170352C}"/>
              </a:ext>
            </a:extLst>
          </p:cNvPr>
          <p:cNvSpPr>
            <a:spLocks noGrp="1"/>
          </p:cNvSpPr>
          <p:nvPr>
            <p:ph idx="1"/>
          </p:nvPr>
        </p:nvSpPr>
        <p:spPr>
          <a:xfrm>
            <a:off x="838200" y="900112"/>
            <a:ext cx="10515600" cy="5957888"/>
          </a:xfrm>
        </p:spPr>
        <p:txBody>
          <a:bodyPr>
            <a:normAutofit fontScale="47500" lnSpcReduction="20000"/>
          </a:bodyPr>
          <a:lstStyle/>
          <a:p>
            <a:pPr marL="0" indent="0">
              <a:lnSpc>
                <a:spcPct val="120000"/>
              </a:lnSpc>
              <a:buNone/>
            </a:pPr>
            <a:r>
              <a:rPr lang="en-GB" sz="3500" dirty="0" err="1"/>
              <a:t>Bartunek</a:t>
            </a:r>
            <a:r>
              <a:rPr lang="en-GB" sz="3500" dirty="0"/>
              <a:t>, J. M. and S. L. </a:t>
            </a:r>
            <a:r>
              <a:rPr lang="en-GB" sz="3500" dirty="0" err="1"/>
              <a:t>Rynes</a:t>
            </a:r>
            <a:r>
              <a:rPr lang="en-GB" sz="3500" dirty="0"/>
              <a:t> (2014). "Academics and Practitioners Are Alike and Unlike: The Paradoxes of Academic–Practitioner Relationships." </a:t>
            </a:r>
            <a:r>
              <a:rPr lang="en-GB" sz="3500" i="1" dirty="0"/>
              <a:t>Journal of Management</a:t>
            </a:r>
            <a:r>
              <a:rPr lang="en-GB" sz="3500" dirty="0"/>
              <a:t> 40(5):1181-1201. </a:t>
            </a:r>
          </a:p>
          <a:p>
            <a:pPr marL="0" indent="0">
              <a:lnSpc>
                <a:spcPct val="120000"/>
              </a:lnSpc>
              <a:buNone/>
            </a:pPr>
            <a:r>
              <a:rPr lang="en-US" sz="3500" dirty="0" err="1"/>
              <a:t>Bilgrami</a:t>
            </a:r>
            <a:r>
              <a:rPr lang="en-US" sz="3500" dirty="0"/>
              <a:t>, A. &amp; Cole, J. R. (</a:t>
            </a:r>
            <a:r>
              <a:rPr lang="en-US" sz="3500" dirty="0" err="1"/>
              <a:t>eds</a:t>
            </a:r>
            <a:r>
              <a:rPr lang="en-US" sz="3500" dirty="0"/>
              <a:t>) (2015) </a:t>
            </a:r>
            <a:r>
              <a:rPr lang="en-US" sz="3500" i="1" dirty="0"/>
              <a:t>Who’s Afraid of Academic Freedom? </a:t>
            </a:r>
            <a:r>
              <a:rPr lang="en-US" sz="3500" dirty="0"/>
              <a:t>Columbia University Press, NY</a:t>
            </a:r>
          </a:p>
          <a:p>
            <a:pPr marL="0" indent="0">
              <a:lnSpc>
                <a:spcPct val="120000"/>
              </a:lnSpc>
              <a:buNone/>
            </a:pPr>
            <a:r>
              <a:rPr lang="en-US" sz="3500" dirty="0" err="1"/>
              <a:t>Boni</a:t>
            </a:r>
            <a:r>
              <a:rPr lang="en-US" sz="3500" dirty="0"/>
              <a:t>, A. &amp; Walker, M. (</a:t>
            </a:r>
            <a:r>
              <a:rPr lang="en-US" sz="3500" dirty="0" err="1"/>
              <a:t>eds</a:t>
            </a:r>
            <a:r>
              <a:rPr lang="en-US" sz="3500" dirty="0"/>
              <a:t>) (2013) </a:t>
            </a:r>
            <a:r>
              <a:rPr lang="en-US" sz="3500" i="1" dirty="0"/>
              <a:t>Human Development and Capabilities </a:t>
            </a:r>
            <a:r>
              <a:rPr lang="en-US" sz="3500" dirty="0"/>
              <a:t>Routledge </a:t>
            </a:r>
          </a:p>
          <a:p>
            <a:pPr marL="0" indent="0">
              <a:lnSpc>
                <a:spcPct val="120000"/>
              </a:lnSpc>
              <a:buNone/>
            </a:pPr>
            <a:r>
              <a:rPr lang="en-US" sz="3500" dirty="0"/>
              <a:t>Bourdieu, P. (1993) </a:t>
            </a:r>
            <a:r>
              <a:rPr lang="en-US" sz="3500" i="1" dirty="0"/>
              <a:t>Sociology in Question </a:t>
            </a:r>
            <a:r>
              <a:rPr lang="en-US" sz="3500" dirty="0"/>
              <a:t>London: Sage</a:t>
            </a:r>
          </a:p>
          <a:p>
            <a:pPr marL="0" indent="0">
              <a:lnSpc>
                <a:spcPct val="120000"/>
              </a:lnSpc>
              <a:buNone/>
            </a:pPr>
            <a:r>
              <a:rPr lang="en-US" sz="3500" dirty="0"/>
              <a:t>Brookfield, S. (1987) </a:t>
            </a:r>
            <a:r>
              <a:rPr lang="en-US" sz="3500" i="1" dirty="0"/>
              <a:t>Developing Critical Thinkers </a:t>
            </a:r>
            <a:r>
              <a:rPr lang="en-US" sz="3500" dirty="0"/>
              <a:t>Open University Press</a:t>
            </a:r>
          </a:p>
          <a:p>
            <a:pPr marL="0" indent="0">
              <a:lnSpc>
                <a:spcPct val="120000"/>
              </a:lnSpc>
              <a:buNone/>
            </a:pPr>
            <a:r>
              <a:rPr lang="en-GB" sz="3500" dirty="0" err="1"/>
              <a:t>Burawoy</a:t>
            </a:r>
            <a:r>
              <a:rPr lang="en-GB" sz="3500" dirty="0"/>
              <a:t>, M. (2005). "For public sociology." </a:t>
            </a:r>
            <a:r>
              <a:rPr lang="en-GB" sz="3500" i="1" dirty="0"/>
              <a:t>American Sociological Review</a:t>
            </a:r>
            <a:r>
              <a:rPr lang="en-GB" sz="3500" dirty="0"/>
              <a:t> 70(1): 4-28.</a:t>
            </a:r>
          </a:p>
          <a:p>
            <a:pPr marL="0" indent="0">
              <a:lnSpc>
                <a:spcPct val="120000"/>
              </a:lnSpc>
              <a:buNone/>
            </a:pPr>
            <a:r>
              <a:rPr lang="en-US" sz="3500" dirty="0"/>
              <a:t>Dowling, (2015) The Dowling Review of Business-University Research Collaborations</a:t>
            </a:r>
          </a:p>
          <a:p>
            <a:pPr marL="0" indent="0">
              <a:lnSpc>
                <a:spcPct val="120000"/>
              </a:lnSpc>
              <a:buNone/>
            </a:pPr>
            <a:r>
              <a:rPr lang="en-GB" sz="3500" dirty="0" err="1"/>
              <a:t>Jagoda</a:t>
            </a:r>
            <a:r>
              <a:rPr lang="en-GB" sz="3500" dirty="0"/>
              <a:t>, P. (2016). </a:t>
            </a:r>
            <a:r>
              <a:rPr lang="en-GB" sz="3500" i="1" dirty="0"/>
              <a:t>Network Aesthetics</a:t>
            </a:r>
            <a:r>
              <a:rPr lang="en-GB" sz="3500" dirty="0"/>
              <a:t>. Chicago, Chicago University Press</a:t>
            </a:r>
            <a:endParaRPr lang="en-US" sz="3500" dirty="0"/>
          </a:p>
          <a:p>
            <a:pPr marL="0" indent="0">
              <a:lnSpc>
                <a:spcPct val="120000"/>
              </a:lnSpc>
              <a:buNone/>
            </a:pPr>
            <a:r>
              <a:rPr lang="en-GB" sz="3500" dirty="0"/>
              <a:t>Lambert R, (2003) </a:t>
            </a:r>
            <a:r>
              <a:rPr lang="en-GB" sz="3500" i="1" dirty="0"/>
              <a:t>Lambert Review of Business - University Collaboration.</a:t>
            </a:r>
            <a:r>
              <a:rPr lang="en-GB" sz="3500" dirty="0"/>
              <a:t> HM Treasury, London,</a:t>
            </a:r>
          </a:p>
          <a:p>
            <a:pPr marL="0" indent="0">
              <a:lnSpc>
                <a:spcPct val="120000"/>
              </a:lnSpc>
              <a:buNone/>
            </a:pPr>
            <a:r>
              <a:rPr lang="en-GB" sz="3500" u="sng" dirty="0">
                <a:hlinkClick r:id="rId2"/>
              </a:rPr>
              <a:t>http://www.hm-treasury.gov.uk/media/EA556/lambert review final 450.pdf</a:t>
            </a:r>
            <a:endParaRPr lang="en-US" sz="3500" dirty="0"/>
          </a:p>
          <a:p>
            <a:pPr marL="0" indent="0">
              <a:lnSpc>
                <a:spcPct val="120000"/>
              </a:lnSpc>
              <a:buNone/>
            </a:pPr>
            <a:r>
              <a:rPr lang="en-US" sz="3500" dirty="0"/>
              <a:t>Nussbaum, M. (2010) </a:t>
            </a:r>
            <a:r>
              <a:rPr lang="en-US" sz="3500" i="1" dirty="0"/>
              <a:t>Not for Profit – Why Democracy Needs the Humanities </a:t>
            </a:r>
            <a:r>
              <a:rPr lang="en-US" sz="3500" dirty="0"/>
              <a:t>Princeton University Press, NJ</a:t>
            </a:r>
          </a:p>
          <a:p>
            <a:pPr marL="0" indent="0">
              <a:lnSpc>
                <a:spcPct val="120000"/>
              </a:lnSpc>
              <a:buNone/>
            </a:pPr>
            <a:r>
              <a:rPr lang="en-US" sz="3500" dirty="0"/>
              <a:t>Parker, M. &amp; Thomas, R. (2011) ‘What is a Critical Journal?’, </a:t>
            </a:r>
            <a:r>
              <a:rPr lang="en-US" sz="3500" i="1" dirty="0"/>
              <a:t>Organization </a:t>
            </a:r>
            <a:r>
              <a:rPr lang="en-US" sz="3500" dirty="0"/>
              <a:t>18 (4), 419-427</a:t>
            </a:r>
          </a:p>
          <a:p>
            <a:pPr marL="0" indent="0">
              <a:lnSpc>
                <a:spcPct val="120000"/>
              </a:lnSpc>
              <a:buNone/>
            </a:pPr>
            <a:r>
              <a:rPr lang="en-US" sz="3500" dirty="0"/>
              <a:t>Wilson, T. (2012) </a:t>
            </a:r>
            <a:r>
              <a:rPr lang="en-US" sz="3500" i="1" dirty="0"/>
              <a:t>A Review of Business-University Collaboration </a:t>
            </a:r>
            <a:endParaRPr lang="en-US" sz="3500" dirty="0"/>
          </a:p>
        </p:txBody>
      </p:sp>
    </p:spTree>
    <p:extLst>
      <p:ext uri="{BB962C8B-B14F-4D97-AF65-F5344CB8AC3E}">
        <p14:creationId xmlns:p14="http://schemas.microsoft.com/office/powerpoint/2010/main" val="275440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770E-027F-754C-9F38-A3AC394AB86C}"/>
              </a:ext>
            </a:extLst>
          </p:cNvPr>
          <p:cNvSpPr>
            <a:spLocks noGrp="1"/>
          </p:cNvSpPr>
          <p:nvPr>
            <p:ph type="title"/>
          </p:nvPr>
        </p:nvSpPr>
        <p:spPr/>
        <p:txBody>
          <a:bodyPr/>
          <a:lstStyle/>
          <a:p>
            <a:r>
              <a:rPr lang="en-US" b="1" dirty="0"/>
              <a:t>Making better sense of doctoral collaboration with non-academic </a:t>
            </a:r>
            <a:r>
              <a:rPr lang="en-US" b="1" dirty="0" err="1"/>
              <a:t>organisations</a:t>
            </a:r>
            <a:endParaRPr lang="en-US" b="1" dirty="0"/>
          </a:p>
        </p:txBody>
      </p:sp>
      <p:sp>
        <p:nvSpPr>
          <p:cNvPr id="3" name="Content Placeholder 2">
            <a:extLst>
              <a:ext uri="{FF2B5EF4-FFF2-40B4-BE49-F238E27FC236}">
                <a16:creationId xmlns:a16="http://schemas.microsoft.com/office/drawing/2014/main" id="{02A83F5F-A9C1-324F-B864-EAE268FAFFB9}"/>
              </a:ext>
            </a:extLst>
          </p:cNvPr>
          <p:cNvSpPr>
            <a:spLocks noGrp="1"/>
          </p:cNvSpPr>
          <p:nvPr>
            <p:ph idx="1"/>
          </p:nvPr>
        </p:nvSpPr>
        <p:spPr>
          <a:xfrm>
            <a:off x="838200" y="1825625"/>
            <a:ext cx="10515600" cy="4680106"/>
          </a:xfrm>
        </p:spPr>
        <p:txBody>
          <a:bodyPr>
            <a:normAutofit/>
          </a:bodyPr>
          <a:lstStyle/>
          <a:p>
            <a:r>
              <a:rPr lang="en-US" sz="3200" dirty="0"/>
              <a:t>What’s the problem, who says so, and why do they say it?</a:t>
            </a:r>
          </a:p>
          <a:p>
            <a:r>
              <a:rPr lang="en-US" sz="3200" dirty="0"/>
              <a:t>What remedies are proposed, and are these taken up?</a:t>
            </a:r>
          </a:p>
          <a:p>
            <a:r>
              <a:rPr lang="en-US" sz="3200" dirty="0"/>
              <a:t>Non-academic collaboration ‘on the ground’: structured and emergent, ‘successful’ and ‘unsuccessful’</a:t>
            </a:r>
          </a:p>
          <a:p>
            <a:r>
              <a:rPr lang="en-US" sz="3200" dirty="0"/>
              <a:t>A better grasp of the tensions – e.g. </a:t>
            </a:r>
            <a:r>
              <a:rPr lang="en-US" sz="3200" dirty="0" err="1"/>
              <a:t>Burawoy’s</a:t>
            </a:r>
            <a:r>
              <a:rPr lang="en-US" sz="3200" dirty="0"/>
              <a:t> sociologies</a:t>
            </a:r>
          </a:p>
          <a:p>
            <a:r>
              <a:rPr lang="en-US" sz="3200" dirty="0"/>
              <a:t>A three-dimensional view of social science/non-academic collaboration </a:t>
            </a:r>
          </a:p>
          <a:p>
            <a:r>
              <a:rPr lang="en-US" sz="3200" dirty="0"/>
              <a:t>So what should happen next?</a:t>
            </a:r>
          </a:p>
          <a:p>
            <a:endParaRPr lang="en-US" dirty="0"/>
          </a:p>
        </p:txBody>
      </p:sp>
    </p:spTree>
    <p:extLst>
      <p:ext uri="{BB962C8B-B14F-4D97-AF65-F5344CB8AC3E}">
        <p14:creationId xmlns:p14="http://schemas.microsoft.com/office/powerpoint/2010/main" val="3884178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Nice work.pdf"/>
          <p:cNvPicPr>
            <a:picLocks noGrp="1" noChangeAspect="1"/>
          </p:cNvPicPr>
          <p:nvPr>
            <p:ph type="pic" idx="1"/>
          </p:nvPr>
        </p:nvPicPr>
        <p:blipFill>
          <a:blip r:embed="rId3">
            <a:extLst>
              <a:ext uri="{28A0092B-C50C-407E-A947-70E740481C1C}">
                <a14:useLocalDpi xmlns:a14="http://schemas.microsoft.com/office/drawing/2010/main" val="0"/>
              </a:ext>
            </a:extLst>
          </a:blip>
          <a:srcRect t="23501" b="23501"/>
          <a:stretch>
            <a:fillRect/>
          </a:stretch>
        </p:blipFill>
        <p:spPr>
          <a:xfrm>
            <a:off x="839788" y="840183"/>
            <a:ext cx="7799388" cy="5849541"/>
          </a:xfrm>
        </p:spPr>
      </p:pic>
      <p:sp>
        <p:nvSpPr>
          <p:cNvPr id="4" name="Text Placeholder 3"/>
          <p:cNvSpPr>
            <a:spLocks noGrp="1"/>
          </p:cNvSpPr>
          <p:nvPr>
            <p:ph type="body" sz="half" idx="2"/>
          </p:nvPr>
        </p:nvSpPr>
        <p:spPr>
          <a:xfrm>
            <a:off x="6004560" y="1453516"/>
            <a:ext cx="3437153" cy="3347084"/>
          </a:xfrm>
        </p:spPr>
        <p:txBody>
          <a:bodyPr>
            <a:noAutofit/>
          </a:bodyPr>
          <a:lstStyle/>
          <a:p>
            <a:r>
              <a:rPr lang="en-US" sz="4400" b="1" dirty="0"/>
              <a:t>1988 book made into a 4-part BBC series in 1989. </a:t>
            </a:r>
          </a:p>
        </p:txBody>
      </p:sp>
    </p:spTree>
    <p:extLst>
      <p:ext uri="{BB962C8B-B14F-4D97-AF65-F5344CB8AC3E}">
        <p14:creationId xmlns:p14="http://schemas.microsoft.com/office/powerpoint/2010/main" val="150929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EABE-80DE-7C47-A3E0-BA374730D0C9}"/>
              </a:ext>
            </a:extLst>
          </p:cNvPr>
          <p:cNvSpPr>
            <a:spLocks noGrp="1"/>
          </p:cNvSpPr>
          <p:nvPr>
            <p:ph type="title"/>
          </p:nvPr>
        </p:nvSpPr>
        <p:spPr/>
        <p:txBody>
          <a:bodyPr/>
          <a:lstStyle/>
          <a:p>
            <a:r>
              <a:rPr lang="en-US" b="1" dirty="0"/>
              <a:t>The problem?</a:t>
            </a:r>
          </a:p>
        </p:txBody>
      </p:sp>
      <p:sp>
        <p:nvSpPr>
          <p:cNvPr id="3" name="Content Placeholder 2">
            <a:extLst>
              <a:ext uri="{FF2B5EF4-FFF2-40B4-BE49-F238E27FC236}">
                <a16:creationId xmlns:a16="http://schemas.microsoft.com/office/drawing/2014/main" id="{2BA3AD70-9782-1446-BC2E-19B8690C0AD6}"/>
              </a:ext>
            </a:extLst>
          </p:cNvPr>
          <p:cNvSpPr>
            <a:spLocks noGrp="1"/>
          </p:cNvSpPr>
          <p:nvPr>
            <p:ph idx="1"/>
          </p:nvPr>
        </p:nvSpPr>
        <p:spPr/>
        <p:txBody>
          <a:bodyPr>
            <a:normAutofit lnSpcReduction="10000"/>
          </a:bodyPr>
          <a:lstStyle/>
          <a:p>
            <a:r>
              <a:rPr lang="en-US" dirty="0"/>
              <a:t>Since the 1980s, belief in the </a:t>
            </a:r>
            <a:r>
              <a:rPr lang="en-US" i="1" dirty="0"/>
              <a:t>knowledge economy </a:t>
            </a:r>
            <a:r>
              <a:rPr lang="en-US" dirty="0"/>
              <a:t>has required ever-closer university-industry relations, and has steered investment. Also produced a change in the conceptualization of doctoral education and what it should include. </a:t>
            </a:r>
          </a:p>
          <a:p>
            <a:r>
              <a:rPr lang="en-US" dirty="0"/>
              <a:t>Policy disappointment.  Series of major reviews in UK (Lambert, 2003; Wilson, 2012; Dowling, 2015).  For example, Wilson notes progress since Lambert but bemoans ‘lack of engagement with employers’ and a deficit of ‘enterprise skills required by business’. Cites exceptions but says ‘the level of preparation for PhD students outside academe remains disappointing’ (sic) (p. 64) and recommends ‘further development in the context of enterprise skills and business experience’, and internships for all PhD students</a:t>
            </a:r>
          </a:p>
          <a:p>
            <a:endParaRPr lang="en-US" dirty="0"/>
          </a:p>
          <a:p>
            <a:endParaRPr lang="en-US" i="1" dirty="0"/>
          </a:p>
        </p:txBody>
      </p:sp>
    </p:spTree>
    <p:extLst>
      <p:ext uri="{BB962C8B-B14F-4D97-AF65-F5344CB8AC3E}">
        <p14:creationId xmlns:p14="http://schemas.microsoft.com/office/powerpoint/2010/main" val="23614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48" y="389505"/>
            <a:ext cx="10658006" cy="813933"/>
          </a:xfrm>
        </p:spPr>
        <p:txBody>
          <a:bodyPr>
            <a:normAutofit fontScale="90000"/>
          </a:bodyPr>
          <a:lstStyle/>
          <a:p>
            <a:pPr lvl="1" algn="ctr" defTabSz="457200" rtl="0">
              <a:spcBef>
                <a:spcPct val="0"/>
              </a:spcBef>
            </a:pPr>
            <a:br>
              <a:rPr lang="en-US" sz="4900" b="1" dirty="0">
                <a:latin typeface="+mn-lt"/>
              </a:rPr>
            </a:br>
            <a:r>
              <a:rPr lang="en-US" sz="4900" b="1" dirty="0">
                <a:latin typeface="+mj-lt"/>
              </a:rPr>
              <a:t>Remedies? Dowling: Recommendation 9 </a:t>
            </a:r>
            <a:br>
              <a:rPr lang="en-US" sz="4900" b="1" dirty="0">
                <a:latin typeface="+mj-lt"/>
              </a:rPr>
            </a:br>
            <a:br>
              <a:rPr lang="en-US" sz="4900" dirty="0">
                <a:latin typeface="+mn-lt"/>
              </a:rPr>
            </a:br>
            <a:r>
              <a:rPr lang="en-US" dirty="0"/>
              <a:t>	</a:t>
            </a:r>
          </a:p>
        </p:txBody>
      </p:sp>
      <p:sp>
        <p:nvSpPr>
          <p:cNvPr id="3" name="Content Placeholder 2"/>
          <p:cNvSpPr>
            <a:spLocks noGrp="1"/>
          </p:cNvSpPr>
          <p:nvPr>
            <p:ph idx="1"/>
          </p:nvPr>
        </p:nvSpPr>
        <p:spPr>
          <a:xfrm>
            <a:off x="1064302" y="1088572"/>
            <a:ext cx="9938478" cy="5497966"/>
          </a:xfrm>
        </p:spPr>
        <p:txBody>
          <a:bodyPr>
            <a:normAutofit fontScale="25000" lnSpcReduction="20000"/>
          </a:bodyPr>
          <a:lstStyle/>
          <a:p>
            <a:pPr marL="400050" lvl="1" indent="0">
              <a:buNone/>
            </a:pPr>
            <a:endParaRPr lang="en-US" sz="2000" dirty="0"/>
          </a:p>
          <a:p>
            <a:pPr marL="400050" lvl="1" indent="0">
              <a:buNone/>
            </a:pPr>
            <a:r>
              <a:rPr lang="en-US" sz="11200" dirty="0"/>
              <a:t>Forming connections with business at the outset of an academic career path could significantly enhance the environment for collaboration over the longer-term. To enhance doctoral training:</a:t>
            </a:r>
          </a:p>
          <a:p>
            <a:pPr marL="400050" lvl="1" indent="0">
              <a:buNone/>
            </a:pPr>
            <a:endParaRPr lang="en-US" sz="11200" dirty="0"/>
          </a:p>
          <a:p>
            <a:pPr marL="400050" lvl="1" indent="0">
              <a:buNone/>
            </a:pPr>
            <a:r>
              <a:rPr lang="en-US" sz="11200" dirty="0"/>
              <a:t>a. Universities should ensure that all PhD students in appropriate subjects receive IP awareness and wider business skills training;</a:t>
            </a:r>
          </a:p>
          <a:p>
            <a:pPr marL="400050" lvl="1" indent="0">
              <a:buNone/>
            </a:pPr>
            <a:endParaRPr lang="en-US" sz="11200" dirty="0"/>
          </a:p>
          <a:p>
            <a:pPr marL="400050" lvl="1" indent="0">
              <a:buNone/>
            </a:pPr>
            <a:r>
              <a:rPr lang="en-US" sz="11200" dirty="0"/>
              <a:t>b. The Research Councils and other major funders of PhD studentships should support students in appropriate subjects to spend some time in business as part of their doctoral training; and</a:t>
            </a:r>
          </a:p>
          <a:p>
            <a:pPr marL="400050" lvl="1" indent="0">
              <a:buNone/>
            </a:pPr>
            <a:endParaRPr lang="en-US" sz="11200" dirty="0"/>
          </a:p>
          <a:p>
            <a:pPr marL="400050" lvl="1" indent="0">
              <a:buNone/>
            </a:pPr>
            <a:r>
              <a:rPr lang="en-US" sz="11200" dirty="0"/>
              <a:t>c. Universities should play an active role in facilitating industrial placements for their PhD students. </a:t>
            </a:r>
          </a:p>
          <a:p>
            <a:pPr marL="400050" lvl="1" indent="0">
              <a:buNone/>
            </a:pPr>
            <a:endParaRPr lang="en-US" sz="7000" dirty="0"/>
          </a:p>
        </p:txBody>
      </p:sp>
    </p:spTree>
    <p:extLst>
      <p:ext uri="{BB962C8B-B14F-4D97-AF65-F5344CB8AC3E}">
        <p14:creationId xmlns:p14="http://schemas.microsoft.com/office/powerpoint/2010/main" val="428127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3911"/>
          </a:xfrm>
        </p:spPr>
        <p:txBody>
          <a:bodyPr/>
          <a:lstStyle/>
          <a:p>
            <a:pPr algn="ctr"/>
            <a:r>
              <a:rPr lang="en-US" b="1" dirty="0"/>
              <a:t>Remedies? Dowling: Recommendation 15</a:t>
            </a:r>
          </a:p>
        </p:txBody>
      </p:sp>
      <p:sp>
        <p:nvSpPr>
          <p:cNvPr id="3" name="Content Placeholder 2"/>
          <p:cNvSpPr>
            <a:spLocks noGrp="1"/>
          </p:cNvSpPr>
          <p:nvPr>
            <p:ph idx="1"/>
          </p:nvPr>
        </p:nvSpPr>
        <p:spPr>
          <a:xfrm>
            <a:off x="614597" y="1600200"/>
            <a:ext cx="10613036" cy="4673600"/>
          </a:xfrm>
        </p:spPr>
        <p:txBody>
          <a:bodyPr>
            <a:normAutofit/>
          </a:bodyPr>
          <a:lstStyle/>
          <a:p>
            <a:pPr marL="0" lvl="1" indent="0">
              <a:buNone/>
            </a:pPr>
            <a:r>
              <a:rPr lang="en-US" sz="2800" dirty="0"/>
              <a:t>CASE studentships are highly valued tools for establishing partnerships between industry and academia.  The Research Councils should: </a:t>
            </a:r>
          </a:p>
          <a:p>
            <a:pPr marL="0" lvl="1" indent="0">
              <a:buNone/>
            </a:pPr>
            <a:endParaRPr lang="en-US" sz="2800" dirty="0"/>
          </a:p>
          <a:p>
            <a:pPr marL="457200" lvl="1" indent="-457200"/>
            <a:r>
              <a:rPr lang="en-US" sz="2800" dirty="0"/>
              <a:t>Use a standard model for allocation of and eligibility for CASE studentships and </a:t>
            </a:r>
            <a:r>
              <a:rPr lang="en-US" sz="2800" dirty="0" err="1"/>
              <a:t>synchronise</a:t>
            </a:r>
            <a:r>
              <a:rPr lang="en-US" sz="2800" dirty="0"/>
              <a:t> timelines wherever possible; </a:t>
            </a:r>
          </a:p>
          <a:p>
            <a:pPr marL="0" lvl="1" indent="0">
              <a:buNone/>
            </a:pPr>
            <a:endParaRPr lang="en-US" sz="2800" dirty="0"/>
          </a:p>
          <a:p>
            <a:pPr marL="457200" lvl="1" indent="-457200"/>
            <a:r>
              <a:rPr lang="en-US" sz="2800" dirty="0"/>
              <a:t>Increase the availability of CASE studentships to SMEs and to new business-university partnerships, for example by creating a ring-fenced fund, for studentships for SMEs and new partnerships that organisations which Doctoral Training Partnerships would bid into. </a:t>
            </a:r>
          </a:p>
          <a:p>
            <a:pPr marL="0" indent="0">
              <a:buNone/>
            </a:pPr>
            <a:endParaRPr lang="en-US" dirty="0"/>
          </a:p>
        </p:txBody>
      </p:sp>
    </p:spTree>
    <p:extLst>
      <p:ext uri="{BB962C8B-B14F-4D97-AF65-F5344CB8AC3E}">
        <p14:creationId xmlns:p14="http://schemas.microsoft.com/office/powerpoint/2010/main" val="8778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B411-3CE6-284D-A175-056D034B8B35}"/>
              </a:ext>
            </a:extLst>
          </p:cNvPr>
          <p:cNvSpPr>
            <a:spLocks noGrp="1"/>
          </p:cNvSpPr>
          <p:nvPr>
            <p:ph type="title"/>
          </p:nvPr>
        </p:nvSpPr>
        <p:spPr>
          <a:xfrm>
            <a:off x="835702" y="113493"/>
            <a:ext cx="10515600" cy="1325563"/>
          </a:xfrm>
        </p:spPr>
        <p:txBody>
          <a:bodyPr/>
          <a:lstStyle/>
          <a:p>
            <a:r>
              <a:rPr lang="en-US" b="1" dirty="0"/>
              <a:t>The remedies? ESRC Doctoral Training</a:t>
            </a:r>
          </a:p>
        </p:txBody>
      </p:sp>
      <p:sp>
        <p:nvSpPr>
          <p:cNvPr id="3" name="Content Placeholder 2">
            <a:extLst>
              <a:ext uri="{FF2B5EF4-FFF2-40B4-BE49-F238E27FC236}">
                <a16:creationId xmlns:a16="http://schemas.microsoft.com/office/drawing/2014/main" id="{1D737351-6F63-9744-9270-8BB1998738D7}"/>
              </a:ext>
            </a:extLst>
          </p:cNvPr>
          <p:cNvSpPr>
            <a:spLocks noGrp="1"/>
          </p:cNvSpPr>
          <p:nvPr>
            <p:ph idx="1"/>
          </p:nvPr>
        </p:nvSpPr>
        <p:spPr>
          <a:xfrm>
            <a:off x="554637" y="1214204"/>
            <a:ext cx="11077730" cy="5531370"/>
          </a:xfrm>
        </p:spPr>
        <p:txBody>
          <a:bodyPr>
            <a:normAutofit fontScale="85000" lnSpcReduction="20000"/>
          </a:bodyPr>
          <a:lstStyle/>
          <a:p>
            <a:pPr marL="0" indent="0">
              <a:buNone/>
            </a:pPr>
            <a:r>
              <a:rPr lang="en-US" sz="3000" dirty="0"/>
              <a:t>From 2011 ESRC required all Doctoral Training </a:t>
            </a:r>
            <a:r>
              <a:rPr lang="en-US" sz="3000" dirty="0" err="1"/>
              <a:t>Centres</a:t>
            </a:r>
            <a:r>
              <a:rPr lang="en-US" sz="3000" dirty="0"/>
              <a:t> to meet a target of 20% of studentships involving collaboration with a non-academic organization.  From 2017, this was increased to 30%.</a:t>
            </a:r>
          </a:p>
          <a:p>
            <a:pPr marL="0" indent="0">
              <a:buNone/>
            </a:pPr>
            <a:endParaRPr lang="en-US" sz="3000" dirty="0"/>
          </a:p>
          <a:p>
            <a:pPr marL="0" indent="0">
              <a:buNone/>
            </a:pPr>
            <a:r>
              <a:rPr lang="en-US" sz="3000" dirty="0"/>
              <a:t>“There should be real measurable benefits for the non-academic partner from the outcomes of the project. Expectations of how these will benefit the </a:t>
            </a:r>
            <a:r>
              <a:rPr lang="en-US" sz="3000" dirty="0" err="1"/>
              <a:t>organisation</a:t>
            </a:r>
            <a:r>
              <a:rPr lang="en-US" sz="3000" dirty="0"/>
              <a:t> should be considered and agreed between the HEI and the collaborating partner”</a:t>
            </a:r>
          </a:p>
          <a:p>
            <a:pPr marL="0" indent="0">
              <a:buNone/>
            </a:pPr>
            <a:endParaRPr lang="en-US" sz="3000" dirty="0"/>
          </a:p>
          <a:p>
            <a:pPr marL="0" indent="0">
              <a:buNone/>
            </a:pPr>
            <a:r>
              <a:rPr lang="en-US" sz="3000" dirty="0"/>
              <a:t>“</a:t>
            </a:r>
            <a:r>
              <a:rPr lang="en-GB" sz="3000" dirty="0"/>
              <a:t>The project should contribute to the successful creation, development and application of new techniques or ways of working or of relating to the broader environment in a way that improves the effectiveness and efficiency of individuals and organisations”</a:t>
            </a:r>
          </a:p>
          <a:p>
            <a:pPr marL="0" indent="0">
              <a:buNone/>
            </a:pPr>
            <a:endParaRPr lang="en-GB" sz="1900" dirty="0"/>
          </a:p>
          <a:p>
            <a:pPr marL="0" indent="0">
              <a:buNone/>
            </a:pPr>
            <a:endParaRPr lang="en-GB" sz="1900" dirty="0"/>
          </a:p>
          <a:p>
            <a:pPr marL="0" indent="0">
              <a:buNone/>
            </a:pPr>
            <a:r>
              <a:rPr lang="en-US" dirty="0"/>
              <a:t>  </a:t>
            </a:r>
            <a:r>
              <a:rPr lang="en-GB" dirty="0" err="1"/>
              <a:t>www.esrc.ac.uk</a:t>
            </a:r>
            <a:r>
              <a:rPr lang="en-GB" dirty="0"/>
              <a:t>/files/collaboration/good-practice-guide-for-setting-up-collaborative-studentship-opportunities/</a:t>
            </a:r>
          </a:p>
          <a:p>
            <a:pPr marL="0" indent="0">
              <a:buNone/>
            </a:pPr>
            <a:endParaRPr lang="en-US" dirty="0"/>
          </a:p>
        </p:txBody>
      </p:sp>
    </p:spTree>
    <p:extLst>
      <p:ext uri="{BB962C8B-B14F-4D97-AF65-F5344CB8AC3E}">
        <p14:creationId xmlns:p14="http://schemas.microsoft.com/office/powerpoint/2010/main" val="196429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ESRC DTCs: Levels of collaboration by sector 2011-2015</a:t>
            </a:r>
          </a:p>
        </p:txBody>
      </p:sp>
      <p:graphicFrame>
        <p:nvGraphicFramePr>
          <p:cNvPr id="4" name="Chart 3"/>
          <p:cNvGraphicFramePr>
            <a:graphicFrameLocks/>
          </p:cNvGraphicFramePr>
          <p:nvPr>
            <p:extLst>
              <p:ext uri="{D42A27DB-BD31-4B8C-83A1-F6EECF244321}">
                <p14:modId xmlns:p14="http://schemas.microsoft.com/office/powerpoint/2010/main" val="2358718123"/>
              </p:ext>
            </p:extLst>
          </p:nvPr>
        </p:nvGraphicFramePr>
        <p:xfrm>
          <a:off x="689549" y="1543987"/>
          <a:ext cx="10664252" cy="49917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661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9C39-CEFF-0146-B876-7D35D26E3B02}"/>
              </a:ext>
            </a:extLst>
          </p:cNvPr>
          <p:cNvSpPr>
            <a:spLocks noGrp="1"/>
          </p:cNvSpPr>
          <p:nvPr>
            <p:ph type="title"/>
          </p:nvPr>
        </p:nvSpPr>
        <p:spPr/>
        <p:txBody>
          <a:bodyPr/>
          <a:lstStyle/>
          <a:p>
            <a:r>
              <a:rPr lang="en-US" dirty="0"/>
              <a:t>Non-Ac. collaboration in social science doctorates ‘on the ground’</a:t>
            </a:r>
          </a:p>
        </p:txBody>
      </p:sp>
      <p:sp>
        <p:nvSpPr>
          <p:cNvPr id="3" name="Content Placeholder 2">
            <a:extLst>
              <a:ext uri="{FF2B5EF4-FFF2-40B4-BE49-F238E27FC236}">
                <a16:creationId xmlns:a16="http://schemas.microsoft.com/office/drawing/2014/main" id="{F48E2F45-4FBE-2D4A-BD25-EADAD8BFAEAE}"/>
              </a:ext>
            </a:extLst>
          </p:cNvPr>
          <p:cNvSpPr>
            <a:spLocks noGrp="1"/>
          </p:cNvSpPr>
          <p:nvPr>
            <p:ph idx="1"/>
          </p:nvPr>
        </p:nvSpPr>
        <p:spPr>
          <a:xfrm>
            <a:off x="838200" y="1825624"/>
            <a:ext cx="10515600" cy="4590165"/>
          </a:xfrm>
        </p:spPr>
        <p:txBody>
          <a:bodyPr>
            <a:normAutofit lnSpcReduction="10000"/>
          </a:bodyPr>
          <a:lstStyle/>
          <a:p>
            <a:r>
              <a:rPr lang="en-US" sz="3600" dirty="0"/>
              <a:t>Studentships that are structured to include collaboration.  Agreements, in-kind and/or financial support from non-academic organization (Wales DTP </a:t>
            </a:r>
            <a:r>
              <a:rPr lang="en-US" sz="3600" i="1" dirty="0"/>
              <a:t>Collaborative Studentships </a:t>
            </a:r>
            <a:r>
              <a:rPr lang="en-US" sz="3600" dirty="0"/>
              <a:t>a good example)</a:t>
            </a:r>
          </a:p>
          <a:p>
            <a:r>
              <a:rPr lang="en-US" sz="3600" dirty="0"/>
              <a:t>Funded internships and placements</a:t>
            </a:r>
          </a:p>
          <a:p>
            <a:r>
              <a:rPr lang="en-US" sz="3600" dirty="0"/>
              <a:t>Emergent collaborative dimensions to to a Doctorate</a:t>
            </a:r>
          </a:p>
          <a:p>
            <a:r>
              <a:rPr lang="en-US" sz="3600" dirty="0"/>
              <a:t>‘Success’, ‘indifference’ and ‘failure’.  </a:t>
            </a:r>
            <a:r>
              <a:rPr lang="en-US" sz="3600" i="1" dirty="0"/>
              <a:t>Constructive abandonment</a:t>
            </a:r>
            <a:r>
              <a:rPr lang="en-US" sz="3600" dirty="0"/>
              <a:t>, </a:t>
            </a:r>
            <a:r>
              <a:rPr lang="en-US" sz="3600" i="1" dirty="0"/>
              <a:t>unpredictability </a:t>
            </a:r>
            <a:r>
              <a:rPr lang="en-US" sz="3600" dirty="0"/>
              <a:t>and </a:t>
            </a:r>
            <a:r>
              <a:rPr lang="en-US" sz="3600" i="1" dirty="0"/>
              <a:t>opportunities for learning </a:t>
            </a:r>
            <a:endParaRPr lang="en-US" sz="3600" dirty="0"/>
          </a:p>
        </p:txBody>
      </p:sp>
    </p:spTree>
    <p:extLst>
      <p:ext uri="{BB962C8B-B14F-4D97-AF65-F5344CB8AC3E}">
        <p14:creationId xmlns:p14="http://schemas.microsoft.com/office/powerpoint/2010/main" val="1647670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E8BDAC368C514EB59E21128AD75E66" ma:contentTypeVersion="8" ma:contentTypeDescription="Create a new document." ma:contentTypeScope="" ma:versionID="bd4ffe7bbd60cf1bdc59d59a5eb82d66">
  <xsd:schema xmlns:xsd="http://www.w3.org/2001/XMLSchema" xmlns:xs="http://www.w3.org/2001/XMLSchema" xmlns:p="http://schemas.microsoft.com/office/2006/metadata/properties" xmlns:ns2="2a6a0d13-e3cb-4243-a6e9-87d3679ccc55" xmlns:ns3="3592877d-f2ed-400c-a485-8fdf7bf79a9b" targetNamespace="http://schemas.microsoft.com/office/2006/metadata/properties" ma:root="true" ma:fieldsID="c5ede7d92b630c317bbdac6707da3a75" ns2:_="" ns3:_="">
    <xsd:import namespace="2a6a0d13-e3cb-4243-a6e9-87d3679ccc55"/>
    <xsd:import namespace="3592877d-f2ed-400c-a485-8fdf7bf79a9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a0d13-e3cb-4243-a6e9-87d3679ccc5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92877d-f2ed-400c-a485-8fdf7bf79a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F82B6D-56BD-4217-B94C-DAAF077F4810}"/>
</file>

<file path=customXml/itemProps2.xml><?xml version="1.0" encoding="utf-8"?>
<ds:datastoreItem xmlns:ds="http://schemas.openxmlformats.org/officeDocument/2006/customXml" ds:itemID="{57B3CF62-7AF1-4240-8BEB-D21709966A2C}"/>
</file>

<file path=customXml/itemProps3.xml><?xml version="1.0" encoding="utf-8"?>
<ds:datastoreItem xmlns:ds="http://schemas.openxmlformats.org/officeDocument/2006/customXml" ds:itemID="{97D23374-461B-449B-9631-517FC9D473C7}"/>
</file>

<file path=docProps/app.xml><?xml version="1.0" encoding="utf-8"?>
<Properties xmlns="http://schemas.openxmlformats.org/officeDocument/2006/extended-properties" xmlns:vt="http://schemas.openxmlformats.org/officeDocument/2006/docPropsVTypes">
  <TotalTime>1408</TotalTime>
  <Words>1719</Words>
  <Application>Microsoft Macintosh PowerPoint</Application>
  <PresentationFormat>Widescreen</PresentationFormat>
  <Paragraphs>102</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Making better sense of (doctoral) collaboration with non-academic organisations</vt:lpstr>
      <vt:lpstr>Making better sense of doctoral collaboration with non-academic organisations</vt:lpstr>
      <vt:lpstr>PowerPoint Presentation</vt:lpstr>
      <vt:lpstr>The problem?</vt:lpstr>
      <vt:lpstr> Remedies? Dowling: Recommendation 9    </vt:lpstr>
      <vt:lpstr>Remedies? Dowling: Recommendation 15</vt:lpstr>
      <vt:lpstr>The remedies? ESRC Doctoral Training</vt:lpstr>
      <vt:lpstr>ESRC DTCs: Levels of collaboration by sector 2011-2015</vt:lpstr>
      <vt:lpstr>Non-Ac. collaboration in social science doctorates ‘on the ground’</vt:lpstr>
      <vt:lpstr>Examples of emergent/’organic’ collaborations</vt:lpstr>
      <vt:lpstr>A better grasp of the tensions</vt:lpstr>
      <vt:lpstr>Criticality – fundamental to good social science, and maybe also democracy</vt:lpstr>
      <vt:lpstr>Collaboration: 1, 2 and 3-dimensional views</vt:lpstr>
      <vt:lpstr>The pedagogic challenge</vt:lpstr>
      <vt:lpstr>In sum…</vt:lpstr>
      <vt:lpstr>Selected 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James</dc:creator>
  <cp:lastModifiedBy>David James</cp:lastModifiedBy>
  <cp:revision>26</cp:revision>
  <dcterms:created xsi:type="dcterms:W3CDTF">2019-03-14T08:54:34Z</dcterms:created>
  <dcterms:modified xsi:type="dcterms:W3CDTF">2019-03-15T12:35:47Z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0x010100F9E8BDAC368C514EB59E21128AD75E66</vt:lpwstr>
  </property>
</Properties>
</file>