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9.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8" r:id="rId4"/>
    <p:sldId id="267" r:id="rId5"/>
    <p:sldId id="269" r:id="rId6"/>
    <p:sldId id="271" r:id="rId7"/>
    <p:sldId id="266" r:id="rId8"/>
    <p:sldId id="270" r:id="rId9"/>
    <p:sldId id="258" r:id="rId10"/>
    <p:sldId id="259" r:id="rId11"/>
    <p:sldId id="263" r:id="rId12"/>
    <p:sldId id="260" r:id="rId13"/>
    <p:sldId id="264" r:id="rId14"/>
    <p:sldId id="272" r:id="rId15"/>
    <p:sldId id="273" r:id="rId16"/>
    <p:sldId id="274" r:id="rId17"/>
    <p:sldId id="275" r:id="rId18"/>
    <p:sldId id="276" r:id="rId19"/>
    <p:sldId id="278" r:id="rId20"/>
    <p:sldId id="279" r:id="rId21"/>
    <p:sldId id="280" r:id="rId22"/>
    <p:sldId id="281" r:id="rId23"/>
    <p:sldId id="284" r:id="rId24"/>
    <p:sldId id="285" r:id="rId25"/>
    <p:sldId id="287" r:id="rId26"/>
    <p:sldId id="28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3/14/2019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3/14/2019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3/14/2019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3/14/2019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3/14/2019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3/14/2019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3/14/2019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3/14/2019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3/14/2019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3/14/2019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3/14/2019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3/14/2019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annaydi@cardiff.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1.png"/><Relationship Id="rId2" Type="http://schemas.openxmlformats.org/officeDocument/2006/relationships/hyperlink" Target="http://www.exchangewales.org/laceproject" TargetMode="Externa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hyperlink" Target="https://theconversation.com/pressure-to-publish-is-choking-the-academic-profession-62060" TargetMode="External"/><Relationship Id="rId2" Type="http://schemas.openxmlformats.org/officeDocument/2006/relationships/hyperlink" Target="http://qix.sagepub.com/content/early/2015/02/21/1077800414566691.full.pdf+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645" y="4960137"/>
            <a:ext cx="8052955" cy="1463040"/>
          </a:xfrm>
        </p:spPr>
        <p:txBody>
          <a:bodyPr>
            <a:noAutofit/>
          </a:bodyPr>
          <a:lstStyle/>
          <a:p>
            <a:pPr algn="l"/>
            <a:r>
              <a:rPr lang="en-GB" sz="3200" dirty="0"/>
              <a:t>Exploring the Potential of Visual and Creative Techniques for Engaging Diverse Audiences and Increasing Research Impact</a:t>
            </a:r>
            <a:endParaRPr lang="en-GB" sz="3200" dirty="0"/>
          </a:p>
        </p:txBody>
      </p:sp>
      <p:sp>
        <p:nvSpPr>
          <p:cNvPr id="3" name="Subtitle 2"/>
          <p:cNvSpPr>
            <a:spLocks noGrp="1"/>
          </p:cNvSpPr>
          <p:nvPr>
            <p:ph type="subTitle" idx="1"/>
          </p:nvPr>
        </p:nvSpPr>
        <p:spPr>
          <a:xfrm>
            <a:off x="8416636" y="4790209"/>
            <a:ext cx="3775364" cy="1891146"/>
          </a:xfrm>
        </p:spPr>
        <p:txBody>
          <a:bodyPr>
            <a:normAutofit fontScale="92500" lnSpcReduction="20000"/>
          </a:bodyPr>
          <a:lstStyle/>
          <a:p>
            <a:r>
              <a:rPr lang="en-GB" dirty="0"/>
              <a:t>Collaboration, </a:t>
            </a:r>
            <a:r>
              <a:rPr lang="en-GB" dirty="0" smtClean="0"/>
              <a:t>Engagement </a:t>
            </a:r>
            <a:r>
              <a:rPr lang="en-GB" dirty="0"/>
              <a:t>and </a:t>
            </a:r>
            <a:r>
              <a:rPr lang="en-GB" dirty="0" smtClean="0"/>
              <a:t>Impact </a:t>
            </a:r>
            <a:r>
              <a:rPr lang="en-GB" dirty="0"/>
              <a:t>in </a:t>
            </a:r>
            <a:r>
              <a:rPr lang="en-GB" dirty="0" smtClean="0"/>
              <a:t>Social Science Research</a:t>
            </a:r>
            <a:r>
              <a:rPr lang="en-GB" dirty="0"/>
              <a:t>: </a:t>
            </a:r>
            <a:r>
              <a:rPr lang="en-GB" dirty="0" smtClean="0"/>
              <a:t>Approaches</a:t>
            </a:r>
            <a:r>
              <a:rPr lang="en-GB" dirty="0"/>
              <a:t>, </a:t>
            </a:r>
            <a:r>
              <a:rPr lang="en-GB" dirty="0" smtClean="0"/>
              <a:t>Challenges </a:t>
            </a:r>
            <a:r>
              <a:rPr lang="en-GB" dirty="0"/>
              <a:t>and </a:t>
            </a:r>
            <a:r>
              <a:rPr lang="en-GB" dirty="0" smtClean="0"/>
              <a:t>Benefits </a:t>
            </a:r>
          </a:p>
          <a:p>
            <a:r>
              <a:rPr lang="en-GB" dirty="0"/>
              <a:t>ESRC Wales DTP </a:t>
            </a:r>
            <a:r>
              <a:rPr lang="en-GB" dirty="0" smtClean="0"/>
              <a:t>and Cardiff </a:t>
            </a:r>
            <a:r>
              <a:rPr lang="en-GB" dirty="0"/>
              <a:t>University ESRC Impact Acceleration Account.</a:t>
            </a:r>
            <a:endParaRPr lang="en-GB" dirty="0"/>
          </a:p>
          <a:p>
            <a:r>
              <a:rPr lang="en-GB" dirty="0" smtClean="0"/>
              <a:t>Friday</a:t>
            </a:r>
            <a:r>
              <a:rPr lang="en-GB" dirty="0" smtClean="0"/>
              <a:t> 15th March 2019</a:t>
            </a:r>
            <a:endParaRPr lang="en-GB" dirty="0" smtClean="0"/>
          </a:p>
          <a:p>
            <a:r>
              <a:rPr lang="en-GB" dirty="0"/>
              <a:t> </a:t>
            </a:r>
            <a:r>
              <a:rPr lang="en-GB" dirty="0" smtClean="0"/>
              <a:t>Dawn Mannay  </a:t>
            </a:r>
            <a:r>
              <a:rPr lang="en-GB" dirty="0" smtClean="0">
                <a:hlinkClick r:id="rId2"/>
              </a:rPr>
              <a:t>mannaydi@cardiff.ac.uk</a:t>
            </a:r>
            <a:r>
              <a:rPr lang="en-GB" dirty="0" smtClean="0"/>
              <a:t> </a:t>
            </a:r>
          </a:p>
          <a:p>
            <a:r>
              <a:rPr lang="en-GB" dirty="0" smtClean="0"/>
              <a:t>@</a:t>
            </a:r>
            <a:r>
              <a:rPr lang="en-GB" dirty="0" err="1" smtClean="0"/>
              <a:t>dawnmannay</a:t>
            </a:r>
            <a:endParaRPr lang="en-GB" dirty="0"/>
          </a:p>
          <a:p>
            <a:endParaRPr lang="en-GB" dirty="0"/>
          </a:p>
        </p:txBody>
      </p:sp>
    </p:spTree>
    <p:extLst>
      <p:ext uri="{BB962C8B-B14F-4D97-AF65-F5344CB8AC3E}">
        <p14:creationId xmlns:p14="http://schemas.microsoft.com/office/powerpoint/2010/main" val="773695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Moving Beyond the Academic Article</a:t>
            </a:r>
          </a:p>
        </p:txBody>
      </p:sp>
      <p:sp>
        <p:nvSpPr>
          <p:cNvPr id="3" name="Content Placeholder 2"/>
          <p:cNvSpPr>
            <a:spLocks noGrp="1"/>
          </p:cNvSpPr>
          <p:nvPr>
            <p:ph idx="1"/>
          </p:nvPr>
        </p:nvSpPr>
        <p:spPr/>
        <p:txBody>
          <a:bodyPr/>
          <a:lstStyle/>
          <a:p>
            <a:r>
              <a:rPr lang="en-GB" dirty="0"/>
              <a:t>Useful to consider the ways in which creative narrative forms can replace visual images and detailed, identifying, biographical accounts, yet still retain impact; and ethically, yet powerfully, communicate the stories that participants have shared in the research process (Mannay 2016</a:t>
            </a:r>
            <a:r>
              <a:rPr lang="en-GB" dirty="0" smtClean="0"/>
              <a:t>)</a:t>
            </a:r>
          </a:p>
          <a:p>
            <a:r>
              <a:rPr lang="en-GB" dirty="0"/>
              <a:t>Imaginative ways of reporting can communicate research findings to a wider public and different forms reach different audiences (Silver, 2016) </a:t>
            </a:r>
          </a:p>
          <a:p>
            <a:r>
              <a:rPr lang="en-GB" dirty="0"/>
              <a:t>Therefore, it is important to consider how researchers can mediate ‘vigorous research through a creative format to increase impact’ (Mannay, 2013, p.134</a:t>
            </a:r>
            <a:r>
              <a:rPr lang="en-GB" dirty="0" smtClean="0"/>
              <a:t>)</a:t>
            </a:r>
          </a:p>
          <a:p>
            <a:r>
              <a:rPr lang="en-GB" dirty="0" smtClean="0"/>
              <a:t>Some examples…</a:t>
            </a:r>
            <a:endParaRPr lang="en-GB" dirty="0"/>
          </a:p>
          <a:p>
            <a:endParaRPr lang="en-GB" dirty="0"/>
          </a:p>
        </p:txBody>
      </p:sp>
    </p:spTree>
    <p:extLst>
      <p:ext uri="{BB962C8B-B14F-4D97-AF65-F5344CB8AC3E}">
        <p14:creationId xmlns:p14="http://schemas.microsoft.com/office/powerpoint/2010/main" val="3404570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Poetry and letters</a:t>
            </a:r>
            <a:endParaRPr lang="en-GB" dirty="0"/>
          </a:p>
        </p:txBody>
      </p:sp>
      <p:sp>
        <p:nvSpPr>
          <p:cNvPr id="3" name="Content Placeholder 2"/>
          <p:cNvSpPr>
            <a:spLocks noGrp="1"/>
          </p:cNvSpPr>
          <p:nvPr>
            <p:ph idx="1"/>
          </p:nvPr>
        </p:nvSpPr>
        <p:spPr/>
        <p:txBody>
          <a:bodyPr/>
          <a:lstStyle/>
          <a:p>
            <a:r>
              <a:rPr lang="en-GB" dirty="0" smtClean="0"/>
              <a:t>Katherine Carroll </a:t>
            </a:r>
          </a:p>
          <a:p>
            <a:r>
              <a:rPr lang="en-GB" dirty="0" smtClean="0"/>
              <a:t>Representation </a:t>
            </a:r>
            <a:r>
              <a:rPr lang="en-GB" dirty="0"/>
              <a:t>of the intimate thoughts, affective sentiments, and labours that surround the </a:t>
            </a:r>
            <a:r>
              <a:rPr lang="en-GB" dirty="0" smtClean="0"/>
              <a:t>provision </a:t>
            </a:r>
            <a:r>
              <a:rPr lang="en-GB" dirty="0"/>
              <a:t>and use of donor </a:t>
            </a:r>
            <a:r>
              <a:rPr lang="en-GB" dirty="0" smtClean="0"/>
              <a:t>milk</a:t>
            </a:r>
          </a:p>
          <a:p>
            <a:r>
              <a:rPr lang="en-GB" dirty="0" smtClean="0"/>
              <a:t>Dawn Mannay</a:t>
            </a:r>
          </a:p>
          <a:p>
            <a:r>
              <a:rPr lang="en-GB" dirty="0" smtClean="0"/>
              <a:t>Exploring </a:t>
            </a:r>
            <a:r>
              <a:rPr lang="en-GB" dirty="0"/>
              <a:t>places of safety and danger in violent and abusive </a:t>
            </a:r>
            <a:r>
              <a:rPr lang="en-GB" dirty="0" smtClean="0"/>
              <a:t>relationships</a:t>
            </a:r>
          </a:p>
          <a:p>
            <a:endParaRPr lang="en-GB" dirty="0"/>
          </a:p>
          <a:p>
            <a:r>
              <a:rPr lang="en-GB" dirty="0" smtClean="0"/>
              <a:t>But still within the academic article</a:t>
            </a:r>
            <a:endParaRPr lang="en-GB" dirty="0"/>
          </a:p>
          <a:p>
            <a:endParaRPr lang="en-GB" dirty="0"/>
          </a:p>
        </p:txBody>
      </p:sp>
      <p:pic>
        <p:nvPicPr>
          <p:cNvPr id="5" name="Picture 4"/>
          <p:cNvPicPr>
            <a:picLocks noChangeAspect="1"/>
          </p:cNvPicPr>
          <p:nvPr/>
        </p:nvPicPr>
        <p:blipFill>
          <a:blip r:embed="rId2"/>
          <a:stretch>
            <a:fillRect/>
          </a:stretch>
        </p:blipFill>
        <p:spPr>
          <a:xfrm>
            <a:off x="7144380" y="4634900"/>
            <a:ext cx="3736411" cy="1948780"/>
          </a:xfrm>
          <a:prstGeom prst="rect">
            <a:avLst/>
          </a:prstGeom>
        </p:spPr>
      </p:pic>
    </p:spTree>
    <p:extLst>
      <p:ext uri="{BB962C8B-B14F-4D97-AF65-F5344CB8AC3E}">
        <p14:creationId xmlns:p14="http://schemas.microsoft.com/office/powerpoint/2010/main" val="1714445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Theatre As a safe space</a:t>
            </a:r>
            <a:endParaRPr lang="en-GB" dirty="0"/>
          </a:p>
        </p:txBody>
      </p:sp>
      <p:sp>
        <p:nvSpPr>
          <p:cNvPr id="3" name="Content Placeholder 2"/>
          <p:cNvSpPr>
            <a:spLocks noGrp="1"/>
          </p:cNvSpPr>
          <p:nvPr>
            <p:ph idx="1"/>
          </p:nvPr>
        </p:nvSpPr>
        <p:spPr/>
        <p:txBody>
          <a:bodyPr/>
          <a:lstStyle/>
          <a:p>
            <a:r>
              <a:rPr lang="en-GB" dirty="0"/>
              <a:t>Under Us All – Michael Richardson</a:t>
            </a:r>
          </a:p>
          <a:p>
            <a:r>
              <a:rPr lang="en-GB" dirty="0"/>
              <a:t>The People’s Platform Project – Eva Elliot, Ellie Byrne, Gareth </a:t>
            </a:r>
            <a:r>
              <a:rPr lang="en-GB" dirty="0" smtClean="0"/>
              <a:t>Williams</a:t>
            </a:r>
          </a:p>
          <a:p>
            <a:r>
              <a:rPr lang="en-GB" dirty="0" smtClean="0"/>
              <a:t>Moved </a:t>
            </a:r>
            <a:r>
              <a:rPr lang="en-GB" dirty="0"/>
              <a:t>dissemination ‘beyond the confines of the ‘Ivory Tower’, outside the bounded walls of words in books and texts—and through spoken word and performance</a:t>
            </a:r>
          </a:p>
          <a:p>
            <a:endParaRPr lang="en-GB" dirty="0"/>
          </a:p>
        </p:txBody>
      </p:sp>
      <p:pic>
        <p:nvPicPr>
          <p:cNvPr id="4" name="Picture 3"/>
          <p:cNvPicPr>
            <a:picLocks noChangeAspect="1"/>
          </p:cNvPicPr>
          <p:nvPr/>
        </p:nvPicPr>
        <p:blipFill>
          <a:blip r:embed="rId2"/>
          <a:stretch>
            <a:fillRect/>
          </a:stretch>
        </p:blipFill>
        <p:spPr>
          <a:xfrm>
            <a:off x="2200189" y="4590139"/>
            <a:ext cx="4383404" cy="1719221"/>
          </a:xfrm>
          <a:prstGeom prst="rect">
            <a:avLst/>
          </a:prstGeom>
        </p:spPr>
      </p:pic>
      <p:pic>
        <p:nvPicPr>
          <p:cNvPr id="5" name="Picture 4"/>
          <p:cNvPicPr>
            <a:picLocks noChangeAspect="1"/>
          </p:cNvPicPr>
          <p:nvPr/>
        </p:nvPicPr>
        <p:blipFill>
          <a:blip r:embed="rId3"/>
          <a:stretch>
            <a:fillRect/>
          </a:stretch>
        </p:blipFill>
        <p:spPr>
          <a:xfrm>
            <a:off x="7460673" y="4218326"/>
            <a:ext cx="2315207" cy="2498270"/>
          </a:xfrm>
          <a:prstGeom prst="rect">
            <a:avLst/>
          </a:prstGeom>
        </p:spPr>
      </p:pic>
    </p:spTree>
    <p:extLst>
      <p:ext uri="{BB962C8B-B14F-4D97-AF65-F5344CB8AC3E}">
        <p14:creationId xmlns:p14="http://schemas.microsoft.com/office/powerpoint/2010/main" val="588413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D(art)a</a:t>
            </a:r>
            <a:endParaRPr lang="en-GB" dirty="0"/>
          </a:p>
        </p:txBody>
      </p:sp>
      <p:sp>
        <p:nvSpPr>
          <p:cNvPr id="3" name="Content Placeholder 2"/>
          <p:cNvSpPr>
            <a:spLocks noGrp="1"/>
          </p:cNvSpPr>
          <p:nvPr>
            <p:ph idx="1"/>
          </p:nvPr>
        </p:nvSpPr>
        <p:spPr/>
        <p:txBody>
          <a:bodyPr/>
          <a:lstStyle/>
          <a:p>
            <a:r>
              <a:rPr lang="en-GB" dirty="0" smtClean="0"/>
              <a:t>Emma Renold</a:t>
            </a:r>
          </a:p>
          <a:p>
            <a:r>
              <a:rPr lang="en-GB" dirty="0"/>
              <a:t>S</a:t>
            </a:r>
            <a:r>
              <a:rPr lang="en-GB" dirty="0" smtClean="0"/>
              <a:t>chool-based </a:t>
            </a:r>
            <a:r>
              <a:rPr lang="en-GB" dirty="0"/>
              <a:t>participatory activist project with young people </a:t>
            </a:r>
            <a:endParaRPr lang="en-GB" dirty="0" smtClean="0"/>
          </a:p>
          <a:p>
            <a:r>
              <a:rPr lang="en-GB" dirty="0"/>
              <a:t>R</a:t>
            </a:r>
            <a:r>
              <a:rPr lang="en-GB" dirty="0" smtClean="0"/>
              <a:t>ange </a:t>
            </a:r>
            <a:r>
              <a:rPr lang="en-GB" dirty="0"/>
              <a:t>of collaborative art pieces to represent girls’ experiences of oppressive sexual cultures and </a:t>
            </a:r>
            <a:r>
              <a:rPr lang="en-GB" dirty="0" smtClean="0"/>
              <a:t>practices</a:t>
            </a:r>
          </a:p>
          <a:p>
            <a:r>
              <a:rPr lang="en-GB" dirty="0" smtClean="0"/>
              <a:t>Local </a:t>
            </a:r>
            <a:r>
              <a:rPr lang="en-GB" dirty="0"/>
              <a:t>galleries, </a:t>
            </a:r>
            <a:r>
              <a:rPr lang="en-GB" dirty="0" smtClean="0"/>
              <a:t>commissioned </a:t>
            </a:r>
            <a:r>
              <a:rPr lang="en-GB" dirty="0"/>
              <a:t>films, </a:t>
            </a:r>
            <a:r>
              <a:rPr lang="en-GB" dirty="0" smtClean="0"/>
              <a:t>school assemblies</a:t>
            </a:r>
            <a:endParaRPr lang="en-GB" dirty="0"/>
          </a:p>
        </p:txBody>
      </p:sp>
      <p:pic>
        <p:nvPicPr>
          <p:cNvPr id="4" name="Picture 3"/>
          <p:cNvPicPr>
            <a:picLocks noChangeAspect="1"/>
          </p:cNvPicPr>
          <p:nvPr/>
        </p:nvPicPr>
        <p:blipFill>
          <a:blip r:embed="rId2"/>
          <a:stretch>
            <a:fillRect/>
          </a:stretch>
        </p:blipFill>
        <p:spPr>
          <a:xfrm>
            <a:off x="4065755" y="4688379"/>
            <a:ext cx="2857500" cy="1600200"/>
          </a:xfrm>
          <a:prstGeom prst="rect">
            <a:avLst/>
          </a:prstGeom>
        </p:spPr>
      </p:pic>
      <p:pic>
        <p:nvPicPr>
          <p:cNvPr id="5" name="Picture 4"/>
          <p:cNvPicPr>
            <a:picLocks noChangeAspect="1"/>
          </p:cNvPicPr>
          <p:nvPr/>
        </p:nvPicPr>
        <p:blipFill>
          <a:blip r:embed="rId3"/>
          <a:stretch>
            <a:fillRect/>
          </a:stretch>
        </p:blipFill>
        <p:spPr>
          <a:xfrm>
            <a:off x="7678449" y="4461510"/>
            <a:ext cx="2466975" cy="1847850"/>
          </a:xfrm>
          <a:prstGeom prst="rect">
            <a:avLst/>
          </a:prstGeom>
        </p:spPr>
      </p:pic>
    </p:spTree>
    <p:extLst>
      <p:ext uri="{BB962C8B-B14F-4D97-AF65-F5344CB8AC3E}">
        <p14:creationId xmlns:p14="http://schemas.microsoft.com/office/powerpoint/2010/main" val="1378097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a:t>
            </a:r>
            <a:endParaRPr lang="en-GB" dirty="0"/>
          </a:p>
        </p:txBody>
      </p:sp>
      <p:sp>
        <p:nvSpPr>
          <p:cNvPr id="3" name="Content Placeholder 2"/>
          <p:cNvSpPr>
            <a:spLocks noGrp="1"/>
          </p:cNvSpPr>
          <p:nvPr>
            <p:ph idx="1"/>
          </p:nvPr>
        </p:nvSpPr>
        <p:spPr/>
        <p:txBody>
          <a:bodyPr>
            <a:normAutofit/>
          </a:bodyPr>
          <a:lstStyle/>
          <a:p>
            <a:r>
              <a:rPr lang="en-GB" dirty="0"/>
              <a:t>The Children's Social Care Research and Development Centre (CASCADE) undertook an in depth qualitative study into the educational experiences and opinions, attainment, achievement and aspirations of children and young people who are looked after in Wales commissioned by the Welsh Government. </a:t>
            </a:r>
          </a:p>
          <a:p>
            <a:r>
              <a:rPr lang="en-GB" dirty="0"/>
              <a:t>Objective 1: Conduct an in depth qualitative research study with looked after children and young people, to provide insight into their experience of education and their opinions on what could be done to improve it</a:t>
            </a:r>
          </a:p>
          <a:p>
            <a:r>
              <a:rPr lang="en-GB" dirty="0"/>
              <a:t>Objective 2: Collate and report relevant literature and </a:t>
            </a:r>
            <a:r>
              <a:rPr lang="en-GB" dirty="0" smtClean="0"/>
              <a:t>data</a:t>
            </a:r>
          </a:p>
          <a:p>
            <a:r>
              <a:rPr lang="en-GB" dirty="0"/>
              <a:t>Project Partners – The Fostering Network, Voices from Care Cymru, Spice Innovate</a:t>
            </a:r>
          </a:p>
          <a:p>
            <a:r>
              <a:rPr lang="en-GB" dirty="0"/>
              <a:t>Music and Art Extension Project – Ministry of </a:t>
            </a:r>
            <a:r>
              <a:rPr lang="en-GB" dirty="0" smtClean="0"/>
              <a:t>Life, Like an Egg</a:t>
            </a:r>
            <a:endParaRPr lang="en-GB" dirty="0"/>
          </a:p>
          <a:p>
            <a:endParaRPr lang="en-GB" dirty="0"/>
          </a:p>
          <a:p>
            <a:endParaRPr lang="en-GB" dirty="0"/>
          </a:p>
        </p:txBody>
      </p:sp>
    </p:spTree>
    <p:extLst>
      <p:ext uri="{BB962C8B-B14F-4D97-AF65-F5344CB8AC3E}">
        <p14:creationId xmlns:p14="http://schemas.microsoft.com/office/powerpoint/2010/main" val="25560306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methods</a:t>
            </a:r>
            <a:endParaRPr lang="en-GB" dirty="0"/>
          </a:p>
        </p:txBody>
      </p:sp>
      <p:sp>
        <p:nvSpPr>
          <p:cNvPr id="3" name="Content Placeholder 2"/>
          <p:cNvSpPr>
            <a:spLocks noGrp="1"/>
          </p:cNvSpPr>
          <p:nvPr>
            <p:ph idx="1"/>
          </p:nvPr>
        </p:nvSpPr>
        <p:spPr/>
        <p:txBody>
          <a:bodyPr/>
          <a:lstStyle/>
          <a:p>
            <a:r>
              <a:rPr lang="en-GB" dirty="0"/>
              <a:t>Statistical and literature review **</a:t>
            </a:r>
          </a:p>
          <a:p>
            <a:r>
              <a:rPr lang="en-GB" dirty="0"/>
              <a:t>Systematic review **</a:t>
            </a:r>
          </a:p>
          <a:p>
            <a:r>
              <a:rPr lang="en-GB" dirty="0"/>
              <a:t>Creative methods and interviews</a:t>
            </a:r>
          </a:p>
          <a:p>
            <a:r>
              <a:rPr lang="en-GB" dirty="0"/>
              <a:t>Peer researcher led focus groups</a:t>
            </a:r>
          </a:p>
          <a:p>
            <a:endParaRPr lang="en-GB" dirty="0"/>
          </a:p>
        </p:txBody>
      </p:sp>
    </p:spTree>
    <p:extLst>
      <p:ext uri="{BB962C8B-B14F-4D97-AF65-F5344CB8AC3E}">
        <p14:creationId xmlns:p14="http://schemas.microsoft.com/office/powerpoint/2010/main" val="2915053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Creative all day workshops – </a:t>
            </a:r>
            <a:r>
              <a:rPr lang="en-GB" dirty="0"/>
              <a:t>Peer Led Focus Groups </a:t>
            </a:r>
          </a:p>
        </p:txBody>
      </p:sp>
      <p:pic>
        <p:nvPicPr>
          <p:cNvPr id="5" name="Content Placeholder 4"/>
          <p:cNvPicPr>
            <a:picLocks noGrp="1" noChangeAspect="1"/>
          </p:cNvPicPr>
          <p:nvPr>
            <p:ph idx="1"/>
          </p:nvPr>
        </p:nvPicPr>
        <p:blipFill>
          <a:blip r:embed="rId2"/>
          <a:stretch>
            <a:fillRect/>
          </a:stretch>
        </p:blipFill>
        <p:spPr>
          <a:xfrm>
            <a:off x="4732245" y="2410691"/>
            <a:ext cx="3798137" cy="2847079"/>
          </a:xfrm>
          <a:prstGeom prst="rect">
            <a:avLst/>
          </a:prstGeom>
        </p:spPr>
      </p:pic>
      <p:pic>
        <p:nvPicPr>
          <p:cNvPr id="4" name="Picture 3"/>
          <p:cNvPicPr>
            <a:picLocks noChangeAspect="1"/>
          </p:cNvPicPr>
          <p:nvPr/>
        </p:nvPicPr>
        <p:blipFill>
          <a:blip r:embed="rId3"/>
          <a:stretch>
            <a:fillRect/>
          </a:stretch>
        </p:blipFill>
        <p:spPr>
          <a:xfrm>
            <a:off x="500259" y="2410691"/>
            <a:ext cx="3834716" cy="2871465"/>
          </a:xfrm>
          <a:prstGeom prst="rect">
            <a:avLst/>
          </a:prstGeom>
        </p:spPr>
      </p:pic>
      <p:pic>
        <p:nvPicPr>
          <p:cNvPr id="6" name="Picture 5"/>
          <p:cNvPicPr>
            <a:picLocks noChangeAspect="1"/>
          </p:cNvPicPr>
          <p:nvPr/>
        </p:nvPicPr>
        <p:blipFill>
          <a:blip r:embed="rId4"/>
          <a:stretch>
            <a:fillRect/>
          </a:stretch>
        </p:blipFill>
        <p:spPr>
          <a:xfrm>
            <a:off x="8530382" y="2169644"/>
            <a:ext cx="3194581" cy="2664183"/>
          </a:xfrm>
          <a:prstGeom prst="rect">
            <a:avLst/>
          </a:prstGeom>
        </p:spPr>
      </p:pic>
    </p:spTree>
    <p:extLst>
      <p:ext uri="{BB962C8B-B14F-4D97-AF65-F5344CB8AC3E}">
        <p14:creationId xmlns:p14="http://schemas.microsoft.com/office/powerpoint/2010/main" val="3434972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creative participatory methods?</a:t>
            </a:r>
            <a:endParaRPr lang="en-GB" dirty="0"/>
          </a:p>
        </p:txBody>
      </p:sp>
      <p:sp>
        <p:nvSpPr>
          <p:cNvPr id="3" name="Content Placeholder 2"/>
          <p:cNvSpPr>
            <a:spLocks noGrp="1"/>
          </p:cNvSpPr>
          <p:nvPr>
            <p:ph idx="1"/>
          </p:nvPr>
        </p:nvSpPr>
        <p:spPr/>
        <p:txBody>
          <a:bodyPr/>
          <a:lstStyle/>
          <a:p>
            <a:r>
              <a:rPr lang="en-GB" dirty="0"/>
              <a:t>Moving away from the ‘social work interview’</a:t>
            </a:r>
          </a:p>
          <a:p>
            <a:endParaRPr lang="en-GB" dirty="0"/>
          </a:p>
          <a:p>
            <a:r>
              <a:rPr lang="en-GB" dirty="0"/>
              <a:t>Empowering young people to lead and direct the conversations (Lomax et al. 2011)</a:t>
            </a:r>
          </a:p>
          <a:p>
            <a:endParaRPr lang="en-GB" dirty="0"/>
          </a:p>
          <a:p>
            <a:r>
              <a:rPr lang="en-GB" dirty="0"/>
              <a:t>Peer led (</a:t>
            </a:r>
            <a:r>
              <a:rPr lang="en-GB" dirty="0" err="1"/>
              <a:t>Lushey</a:t>
            </a:r>
            <a:r>
              <a:rPr lang="en-GB" dirty="0"/>
              <a:t> and Monroe 2014) </a:t>
            </a:r>
          </a:p>
          <a:p>
            <a:endParaRPr lang="en-GB" dirty="0"/>
          </a:p>
          <a:p>
            <a:r>
              <a:rPr lang="en-GB" dirty="0"/>
              <a:t>Fighting familiarity and encouraging </a:t>
            </a:r>
            <a:r>
              <a:rPr lang="en-GB" dirty="0" err="1"/>
              <a:t>defamilairisation</a:t>
            </a:r>
            <a:r>
              <a:rPr lang="en-GB" dirty="0"/>
              <a:t> (Mannay 2010, 2013)</a:t>
            </a:r>
          </a:p>
          <a:p>
            <a:endParaRPr lang="en-GB" dirty="0"/>
          </a:p>
        </p:txBody>
      </p:sp>
    </p:spTree>
    <p:extLst>
      <p:ext uri="{BB962C8B-B14F-4D97-AF65-F5344CB8AC3E}">
        <p14:creationId xmlns:p14="http://schemas.microsoft.com/office/powerpoint/2010/main" val="3737786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Aspirations</a:t>
            </a:r>
            <a:br>
              <a:rPr lang="en-GB" dirty="0"/>
            </a:br>
            <a:endParaRPr lang="en-GB" dirty="0"/>
          </a:p>
        </p:txBody>
      </p:sp>
      <p:sp>
        <p:nvSpPr>
          <p:cNvPr id="3" name="Content Placeholder 2"/>
          <p:cNvSpPr>
            <a:spLocks noGrp="1"/>
          </p:cNvSpPr>
          <p:nvPr>
            <p:ph idx="1"/>
          </p:nvPr>
        </p:nvSpPr>
        <p:spPr>
          <a:xfrm>
            <a:off x="1024128" y="2286000"/>
            <a:ext cx="8286127" cy="4023360"/>
          </a:xfrm>
        </p:spPr>
        <p:txBody>
          <a:bodyPr>
            <a:normAutofit/>
          </a:bodyPr>
          <a:lstStyle/>
          <a:p>
            <a:r>
              <a:rPr lang="en-GB" dirty="0"/>
              <a:t>Children and young people did not  lack </a:t>
            </a:r>
            <a:r>
              <a:rPr lang="en-GB" dirty="0" smtClean="0"/>
              <a:t>aspiration</a:t>
            </a:r>
            <a:endParaRPr lang="en-GB" dirty="0"/>
          </a:p>
          <a:p>
            <a:r>
              <a:rPr lang="en-GB" dirty="0"/>
              <a:t>“I want to be an architect … because I like art and most of my family are builders” (Male, age 12)</a:t>
            </a:r>
          </a:p>
          <a:p>
            <a:endParaRPr lang="en-GB" dirty="0"/>
          </a:p>
          <a:p>
            <a:r>
              <a:rPr lang="en-GB" dirty="0"/>
              <a:t>They often had altruistic aspirations and wanted to help </a:t>
            </a:r>
            <a:r>
              <a:rPr lang="en-GB" dirty="0" smtClean="0"/>
              <a:t>others</a:t>
            </a:r>
            <a:endParaRPr lang="en-GB" dirty="0"/>
          </a:p>
          <a:p>
            <a:r>
              <a:rPr lang="en-GB" dirty="0"/>
              <a:t>“I want to work with kids in care when I’m older because I know what it’s like and I’ve been through it most of my life. So I can actually be one of those people who turn around and say ‘I understand’, and actually do understand” (Female, 16+ group)</a:t>
            </a:r>
          </a:p>
          <a:p>
            <a:endParaRPr lang="en-GB" dirty="0"/>
          </a:p>
        </p:txBody>
      </p:sp>
      <p:pic>
        <p:nvPicPr>
          <p:cNvPr id="4" name="Picture 3"/>
          <p:cNvPicPr>
            <a:picLocks noChangeAspect="1"/>
          </p:cNvPicPr>
          <p:nvPr/>
        </p:nvPicPr>
        <p:blipFill>
          <a:blip r:embed="rId2"/>
          <a:stretch>
            <a:fillRect/>
          </a:stretch>
        </p:blipFill>
        <p:spPr>
          <a:xfrm>
            <a:off x="9430885" y="585216"/>
            <a:ext cx="957155" cy="2206943"/>
          </a:xfrm>
          <a:prstGeom prst="rect">
            <a:avLst/>
          </a:prstGeom>
        </p:spPr>
      </p:pic>
      <p:pic>
        <p:nvPicPr>
          <p:cNvPr id="5" name="Picture 4"/>
          <p:cNvPicPr>
            <a:picLocks noChangeAspect="1"/>
          </p:cNvPicPr>
          <p:nvPr/>
        </p:nvPicPr>
        <p:blipFill>
          <a:blip r:embed="rId3"/>
          <a:stretch>
            <a:fillRect/>
          </a:stretch>
        </p:blipFill>
        <p:spPr>
          <a:xfrm>
            <a:off x="10971522" y="1205380"/>
            <a:ext cx="743776" cy="2389839"/>
          </a:xfrm>
          <a:prstGeom prst="rect">
            <a:avLst/>
          </a:prstGeom>
        </p:spPr>
      </p:pic>
      <p:pic>
        <p:nvPicPr>
          <p:cNvPr id="6" name="Picture 5"/>
          <p:cNvPicPr>
            <a:picLocks noChangeAspect="1"/>
          </p:cNvPicPr>
          <p:nvPr/>
        </p:nvPicPr>
        <p:blipFill>
          <a:blip r:embed="rId4"/>
          <a:stretch>
            <a:fillRect/>
          </a:stretch>
        </p:blipFill>
        <p:spPr>
          <a:xfrm>
            <a:off x="9669281" y="3771935"/>
            <a:ext cx="1914310" cy="2389839"/>
          </a:xfrm>
          <a:prstGeom prst="rect">
            <a:avLst/>
          </a:prstGeom>
        </p:spPr>
      </p:pic>
    </p:spTree>
    <p:extLst>
      <p:ext uri="{BB962C8B-B14F-4D97-AF65-F5344CB8AC3E}">
        <p14:creationId xmlns:p14="http://schemas.microsoft.com/office/powerpoint/2010/main" val="35982136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Experiences – being ‘different’</a:t>
            </a:r>
            <a:br>
              <a:rPr lang="en-GB" dirty="0"/>
            </a:br>
            <a:endParaRPr lang="en-GB" dirty="0"/>
          </a:p>
        </p:txBody>
      </p:sp>
      <p:sp>
        <p:nvSpPr>
          <p:cNvPr id="3" name="Content Placeholder 2"/>
          <p:cNvSpPr>
            <a:spLocks noGrp="1"/>
          </p:cNvSpPr>
          <p:nvPr>
            <p:ph idx="1"/>
          </p:nvPr>
        </p:nvSpPr>
        <p:spPr/>
        <p:txBody>
          <a:bodyPr/>
          <a:lstStyle/>
          <a:p>
            <a:r>
              <a:rPr lang="en-GB" dirty="0"/>
              <a:t>‘Being made to feel like an outcast because I was in care… that made me feel alienated, frustrated, lonely and vulnerable’. (Male participant, 16+ group)</a:t>
            </a:r>
          </a:p>
          <a:p>
            <a:endParaRPr lang="en-GB" dirty="0"/>
          </a:p>
          <a:p>
            <a:r>
              <a:rPr lang="en-GB" dirty="0"/>
              <a:t>‘We don’t want people to be ‘looked after’, you want to be a normal kid too you know because it’s only one, its only label of you’ (Female participant, 16+ group)</a:t>
            </a:r>
          </a:p>
          <a:p>
            <a:endParaRPr lang="en-GB" dirty="0"/>
          </a:p>
          <a:p>
            <a:r>
              <a:rPr lang="en-GB" dirty="0"/>
              <a:t>‘I hate people feeling pity for me. I’m just a normal child, like…I’m in foster care, it doesn’t mean you’re just like some pity child’ (Male participant, 16+ group)</a:t>
            </a:r>
          </a:p>
          <a:p>
            <a:endParaRPr lang="en-GB" dirty="0"/>
          </a:p>
        </p:txBody>
      </p:sp>
    </p:spTree>
    <p:extLst>
      <p:ext uri="{BB962C8B-B14F-4D97-AF65-F5344CB8AC3E}">
        <p14:creationId xmlns:p14="http://schemas.microsoft.com/office/powerpoint/2010/main" val="2738615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p:txBody>
          <a:bodyPr/>
          <a:lstStyle/>
          <a:p>
            <a:r>
              <a:rPr lang="en-GB" dirty="0" smtClean="0"/>
              <a:t>Research cultures and practices</a:t>
            </a:r>
          </a:p>
          <a:p>
            <a:r>
              <a:rPr lang="en-GB" dirty="0" smtClean="0"/>
              <a:t>Dissemination and impact</a:t>
            </a:r>
          </a:p>
          <a:p>
            <a:r>
              <a:rPr lang="en-GB" dirty="0" smtClean="0"/>
              <a:t>Beyond the academic article</a:t>
            </a:r>
          </a:p>
          <a:p>
            <a:r>
              <a:rPr lang="en-GB" dirty="0" smtClean="0"/>
              <a:t>Case study</a:t>
            </a:r>
          </a:p>
          <a:p>
            <a:r>
              <a:rPr lang="en-GB" dirty="0" smtClean="0"/>
              <a:t>Summary</a:t>
            </a:r>
          </a:p>
          <a:p>
            <a:endParaRPr lang="en-GB" dirty="0"/>
          </a:p>
        </p:txBody>
      </p:sp>
    </p:spTree>
    <p:extLst>
      <p:ext uri="{BB962C8B-B14F-4D97-AF65-F5344CB8AC3E}">
        <p14:creationId xmlns:p14="http://schemas.microsoft.com/office/powerpoint/2010/main" val="754766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Experiences – being visible </a:t>
            </a:r>
            <a:br>
              <a:rPr lang="en-GB" dirty="0"/>
            </a:br>
            <a:endParaRPr lang="en-GB" dirty="0"/>
          </a:p>
        </p:txBody>
      </p:sp>
      <p:sp>
        <p:nvSpPr>
          <p:cNvPr id="3" name="Content Placeholder 2"/>
          <p:cNvSpPr>
            <a:spLocks noGrp="1"/>
          </p:cNvSpPr>
          <p:nvPr>
            <p:ph idx="1"/>
          </p:nvPr>
        </p:nvSpPr>
        <p:spPr/>
        <p:txBody>
          <a:bodyPr/>
          <a:lstStyle/>
          <a:p>
            <a:r>
              <a:rPr lang="en-GB" dirty="0"/>
              <a:t>‘I don’t know bad bit was like the LAC Reviews and whatever because the teachers kind of knew that you were in care and whatever and that, they all were, people would be like, ‘oh why are you are going with Miss So-and-so?’ (Nadine, age 21</a:t>
            </a:r>
            <a:r>
              <a:rPr lang="en-GB" dirty="0" smtClean="0"/>
              <a:t>)</a:t>
            </a:r>
            <a:endParaRPr lang="en-GB" dirty="0"/>
          </a:p>
          <a:p>
            <a:r>
              <a:rPr lang="en-GB" dirty="0"/>
              <a:t>‘I just didn’t want it, I was like I don’t need that, it’s singling me out and its making me seem special when I’m not, I’m a normal person’. (Female participant, 16+ group</a:t>
            </a:r>
            <a:r>
              <a:rPr lang="en-GB" dirty="0" smtClean="0"/>
              <a:t>)</a:t>
            </a:r>
            <a:endParaRPr lang="en-GB" dirty="0"/>
          </a:p>
          <a:p>
            <a:r>
              <a:rPr lang="en-GB" dirty="0"/>
              <a:t>‘Any meetings, if they are necessary, should be held outside of school time, not just at a time that is convenient for the professionals’. (Female participant, 16+ group</a:t>
            </a:r>
            <a:r>
              <a:rPr lang="en-GB" dirty="0" smtClean="0"/>
              <a:t>)</a:t>
            </a:r>
          </a:p>
        </p:txBody>
      </p:sp>
    </p:spTree>
    <p:extLst>
      <p:ext uri="{BB962C8B-B14F-4D97-AF65-F5344CB8AC3E}">
        <p14:creationId xmlns:p14="http://schemas.microsoft.com/office/powerpoint/2010/main" val="33327201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Experiences - conflict </a:t>
            </a:r>
          </a:p>
        </p:txBody>
      </p:sp>
      <p:sp>
        <p:nvSpPr>
          <p:cNvPr id="3" name="Content Placeholder 2"/>
          <p:cNvSpPr>
            <a:spLocks noGrp="1"/>
          </p:cNvSpPr>
          <p:nvPr>
            <p:ph idx="1"/>
          </p:nvPr>
        </p:nvSpPr>
        <p:spPr/>
        <p:txBody>
          <a:bodyPr/>
          <a:lstStyle/>
          <a:p>
            <a:r>
              <a:rPr lang="en-GB" dirty="0"/>
              <a:t>If you’re moved out of county then one county will argue with the other county about who pays for transport, who pays for the schooling, who pays for food, who pays for everything that has something to do with your education’ (Male Participant, 16+ group</a:t>
            </a:r>
            <a:r>
              <a:rPr lang="en-GB" dirty="0" smtClean="0"/>
              <a:t>)</a:t>
            </a:r>
            <a:endParaRPr lang="en-GB" dirty="0"/>
          </a:p>
          <a:p>
            <a:r>
              <a:rPr lang="en-GB" dirty="0"/>
              <a:t>‘Councils are just like: ‘no that’s your problem, no that’s your problem, palming young people off sort of thing and it’s just really unpleasant’ (Male participant, 16+ group</a:t>
            </a:r>
            <a:r>
              <a:rPr lang="en-GB" dirty="0" smtClean="0"/>
              <a:t>)</a:t>
            </a:r>
            <a:endParaRPr lang="en-GB" dirty="0"/>
          </a:p>
          <a:p>
            <a:r>
              <a:rPr lang="en-GB" dirty="0"/>
              <a:t>‘You know it shouldn’t have to be, ‘oh you’re paying for it, you’re paying for it’, you know? It’s a child, it’s a human being’ (Male participant, 16+ group)</a:t>
            </a:r>
          </a:p>
          <a:p>
            <a:endParaRPr lang="en-GB" dirty="0"/>
          </a:p>
        </p:txBody>
      </p:sp>
    </p:spTree>
    <p:extLst>
      <p:ext uri="{BB962C8B-B14F-4D97-AF65-F5344CB8AC3E}">
        <p14:creationId xmlns:p14="http://schemas.microsoft.com/office/powerpoint/2010/main" val="33186816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‘Let off’ or ‘let down’</a:t>
            </a:r>
          </a:p>
        </p:txBody>
      </p:sp>
      <p:sp>
        <p:nvSpPr>
          <p:cNvPr id="3" name="Content Placeholder 2"/>
          <p:cNvSpPr>
            <a:spLocks noGrp="1"/>
          </p:cNvSpPr>
          <p:nvPr>
            <p:ph idx="1"/>
          </p:nvPr>
        </p:nvSpPr>
        <p:spPr/>
        <p:txBody>
          <a:bodyPr>
            <a:normAutofit fontScale="92500"/>
          </a:bodyPr>
          <a:lstStyle/>
          <a:p>
            <a:r>
              <a:rPr lang="en-GB" dirty="0"/>
              <a:t>‘As soon as I went into care, then went back to school and my teachers majority of them treated me completely different, because I was in care they moved me down sets, they put me in special help, they gave me – put me in support groups. And I was just like I don’t need all this (Female, 16+ group)</a:t>
            </a:r>
          </a:p>
          <a:p>
            <a:r>
              <a:rPr lang="en-GB" dirty="0"/>
              <a:t>It’s about motivation. All you need is a good kick up the arse. And I think if somebody had given that to me when I was 16 or 17, I would probably have been like ‘right, that’s it I want to, I’m going to do something with my life’ (Male participant, 16+ group). </a:t>
            </a:r>
          </a:p>
          <a:p>
            <a:r>
              <a:rPr lang="en-GB" dirty="0"/>
              <a:t>Unintended consequences –position of leniency was often well-intentioned, based on what is known about children and young people who are looked after and the difficulties they face. </a:t>
            </a:r>
          </a:p>
          <a:p>
            <a:r>
              <a:rPr lang="en-GB" dirty="0"/>
              <a:t>But - teachers who they talked about as being best were those who encouraged them back into lessons/school, and pushed them academically, rather than allowing them to disengage with school work simply because of their ‘looked after’ status </a:t>
            </a:r>
          </a:p>
          <a:p>
            <a:endParaRPr lang="en-GB" dirty="0"/>
          </a:p>
          <a:p>
            <a:endParaRPr lang="en-GB" dirty="0"/>
          </a:p>
        </p:txBody>
      </p:sp>
    </p:spTree>
    <p:extLst>
      <p:ext uri="{BB962C8B-B14F-4D97-AF65-F5344CB8AC3E}">
        <p14:creationId xmlns:p14="http://schemas.microsoft.com/office/powerpoint/2010/main" val="29064222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Reframing and revisualising data</a:t>
            </a:r>
            <a:endParaRPr lang="en-GB" dirty="0"/>
          </a:p>
        </p:txBody>
      </p:sp>
      <p:sp>
        <p:nvSpPr>
          <p:cNvPr id="3" name="Content Placeholder 2"/>
          <p:cNvSpPr>
            <a:spLocks noGrp="1"/>
          </p:cNvSpPr>
          <p:nvPr>
            <p:ph idx="1"/>
          </p:nvPr>
        </p:nvSpPr>
        <p:spPr>
          <a:xfrm>
            <a:off x="550718" y="2286000"/>
            <a:ext cx="11097491" cy="4023360"/>
          </a:xfrm>
        </p:spPr>
        <p:txBody>
          <a:bodyPr>
            <a:normAutofit lnSpcReduction="10000"/>
          </a:bodyPr>
          <a:lstStyle/>
          <a:p>
            <a:r>
              <a:rPr lang="en-GB" dirty="0"/>
              <a:t>Short films </a:t>
            </a:r>
          </a:p>
          <a:p>
            <a:r>
              <a:rPr lang="en-GB" dirty="0"/>
              <a:t>Songs and music videos </a:t>
            </a:r>
          </a:p>
          <a:p>
            <a:r>
              <a:rPr lang="en-GB" dirty="0"/>
              <a:t>Posters and postcards </a:t>
            </a:r>
          </a:p>
          <a:p>
            <a:r>
              <a:rPr lang="en-GB" dirty="0"/>
              <a:t>Thrive </a:t>
            </a:r>
            <a:r>
              <a:rPr lang="en-GB" dirty="0" smtClean="0"/>
              <a:t>magazine</a:t>
            </a:r>
            <a:endParaRPr lang="en-GB" dirty="0"/>
          </a:p>
          <a:p>
            <a:r>
              <a:rPr lang="en-GB" dirty="0"/>
              <a:t>#</a:t>
            </a:r>
            <a:r>
              <a:rPr lang="en-GB" dirty="0" smtClean="0"/>
              <a:t>messagestoschools</a:t>
            </a:r>
            <a:endParaRPr lang="en-GB" dirty="0"/>
          </a:p>
          <a:p>
            <a:r>
              <a:rPr lang="en-GB" dirty="0"/>
              <a:t>Practitioner Workshops </a:t>
            </a:r>
          </a:p>
          <a:p>
            <a:r>
              <a:rPr lang="en-GB" dirty="0"/>
              <a:t>Teaching </a:t>
            </a:r>
            <a:r>
              <a:rPr lang="en-GB" dirty="0" smtClean="0"/>
              <a:t>Sessions</a:t>
            </a:r>
          </a:p>
          <a:p>
            <a:r>
              <a:rPr lang="en-GB" dirty="0" err="1" smtClean="0"/>
              <a:t>ExChange</a:t>
            </a:r>
            <a:r>
              <a:rPr lang="en-GB" dirty="0" smtClean="0"/>
              <a:t>: Care and Education</a:t>
            </a:r>
            <a:endParaRPr lang="en-GB" dirty="0"/>
          </a:p>
          <a:p>
            <a:r>
              <a:rPr lang="en-GB" dirty="0"/>
              <a:t>Available at: </a:t>
            </a:r>
            <a:r>
              <a:rPr lang="en-GB" dirty="0" smtClean="0">
                <a:hlinkClick r:id="rId2"/>
              </a:rPr>
              <a:t>http</a:t>
            </a:r>
            <a:r>
              <a:rPr lang="en-GB" dirty="0">
                <a:hlinkClick r:id="rId2"/>
              </a:rPr>
              <a:t>://</a:t>
            </a:r>
            <a:r>
              <a:rPr lang="en-GB" dirty="0" smtClean="0">
                <a:hlinkClick r:id="rId2"/>
              </a:rPr>
              <a:t>www.exchangewales.org/laceproject</a:t>
            </a:r>
            <a:r>
              <a:rPr lang="en-GB" dirty="0" smtClean="0"/>
              <a:t> </a:t>
            </a:r>
            <a:endParaRPr lang="en-GB" dirty="0"/>
          </a:p>
          <a:p>
            <a:endParaRPr lang="en-GB" dirty="0"/>
          </a:p>
          <a:p>
            <a:endParaRPr lang="en-GB" dirty="0"/>
          </a:p>
        </p:txBody>
      </p:sp>
      <p:pic>
        <p:nvPicPr>
          <p:cNvPr id="4" name="Picture 3"/>
          <p:cNvPicPr>
            <a:picLocks noChangeAspect="1"/>
          </p:cNvPicPr>
          <p:nvPr/>
        </p:nvPicPr>
        <p:blipFill>
          <a:blip r:embed="rId3"/>
          <a:stretch>
            <a:fillRect/>
          </a:stretch>
        </p:blipFill>
        <p:spPr>
          <a:xfrm>
            <a:off x="3979718" y="1721150"/>
            <a:ext cx="2563180" cy="3620271"/>
          </a:xfrm>
          <a:prstGeom prst="rect">
            <a:avLst/>
          </a:prstGeom>
        </p:spPr>
      </p:pic>
      <p:pic>
        <p:nvPicPr>
          <p:cNvPr id="5" name="Picture 4"/>
          <p:cNvPicPr>
            <a:picLocks noChangeAspect="1"/>
          </p:cNvPicPr>
          <p:nvPr/>
        </p:nvPicPr>
        <p:blipFill>
          <a:blip r:embed="rId4"/>
          <a:stretch>
            <a:fillRect/>
          </a:stretch>
        </p:blipFill>
        <p:spPr>
          <a:xfrm>
            <a:off x="6764480" y="1784584"/>
            <a:ext cx="2300523" cy="3556837"/>
          </a:xfrm>
          <a:prstGeom prst="rect">
            <a:avLst/>
          </a:prstGeom>
        </p:spPr>
      </p:pic>
      <p:pic>
        <p:nvPicPr>
          <p:cNvPr id="6" name="Picture 5"/>
          <p:cNvPicPr>
            <a:picLocks noChangeAspect="1"/>
          </p:cNvPicPr>
          <p:nvPr/>
        </p:nvPicPr>
        <p:blipFill>
          <a:blip r:embed="rId5"/>
          <a:stretch>
            <a:fillRect/>
          </a:stretch>
        </p:blipFill>
        <p:spPr>
          <a:xfrm>
            <a:off x="9392173" y="1728793"/>
            <a:ext cx="2103302" cy="1176630"/>
          </a:xfrm>
          <a:prstGeom prst="rect">
            <a:avLst/>
          </a:prstGeom>
        </p:spPr>
      </p:pic>
      <p:pic>
        <p:nvPicPr>
          <p:cNvPr id="7" name="Picture 6"/>
          <p:cNvPicPr>
            <a:picLocks noChangeAspect="1"/>
          </p:cNvPicPr>
          <p:nvPr/>
        </p:nvPicPr>
        <p:blipFill>
          <a:blip r:embed="rId6"/>
          <a:stretch>
            <a:fillRect/>
          </a:stretch>
        </p:blipFill>
        <p:spPr>
          <a:xfrm>
            <a:off x="9392173" y="2976750"/>
            <a:ext cx="2133785" cy="1201016"/>
          </a:xfrm>
          <a:prstGeom prst="rect">
            <a:avLst/>
          </a:prstGeom>
        </p:spPr>
      </p:pic>
      <p:pic>
        <p:nvPicPr>
          <p:cNvPr id="8" name="Picture 7"/>
          <p:cNvPicPr>
            <a:picLocks noChangeAspect="1"/>
          </p:cNvPicPr>
          <p:nvPr/>
        </p:nvPicPr>
        <p:blipFill>
          <a:blip r:embed="rId7"/>
          <a:stretch>
            <a:fillRect/>
          </a:stretch>
        </p:blipFill>
        <p:spPr>
          <a:xfrm>
            <a:off x="9398269" y="4283249"/>
            <a:ext cx="2097206" cy="1170533"/>
          </a:xfrm>
          <a:prstGeom prst="rect">
            <a:avLst/>
          </a:prstGeom>
        </p:spPr>
      </p:pic>
    </p:spTree>
    <p:extLst>
      <p:ext uri="{BB962C8B-B14F-4D97-AF65-F5344CB8AC3E}">
        <p14:creationId xmlns:p14="http://schemas.microsoft.com/office/powerpoint/2010/main" val="6044729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Outcomes and impacts</a:t>
            </a:r>
            <a:endParaRPr lang="en-GB" dirty="0"/>
          </a:p>
        </p:txBody>
      </p:sp>
      <p:sp>
        <p:nvSpPr>
          <p:cNvPr id="3" name="Content Placeholder 2"/>
          <p:cNvSpPr>
            <a:spLocks noGrp="1"/>
          </p:cNvSpPr>
          <p:nvPr>
            <p:ph idx="1"/>
          </p:nvPr>
        </p:nvSpPr>
        <p:spPr/>
        <p:txBody>
          <a:bodyPr>
            <a:normAutofit/>
          </a:bodyPr>
          <a:lstStyle/>
          <a:p>
            <a:r>
              <a:rPr lang="en-GB" dirty="0" smtClean="0"/>
              <a:t>Attempted </a:t>
            </a:r>
            <a:r>
              <a:rPr lang="en-GB" dirty="0"/>
              <a:t>to counter the criticism that research findings have little impact on communities outside of </a:t>
            </a:r>
            <a:r>
              <a:rPr lang="en-GB" dirty="0" smtClean="0"/>
              <a:t>academia</a:t>
            </a:r>
          </a:p>
          <a:p>
            <a:r>
              <a:rPr lang="en-GB" dirty="0" smtClean="0"/>
              <a:t>Difficult </a:t>
            </a:r>
            <a:r>
              <a:rPr lang="en-GB" dirty="0"/>
              <a:t>to recreate the tone, emphasis and depth of meaning from the original accounts, and this was not always achieved, nevertheless, the central messages of the accounts were </a:t>
            </a:r>
            <a:r>
              <a:rPr lang="en-GB" dirty="0" smtClean="0"/>
              <a:t>retained</a:t>
            </a:r>
          </a:p>
          <a:p>
            <a:r>
              <a:rPr lang="en-GB" dirty="0"/>
              <a:t>Practitioner feedback - ‘</a:t>
            </a:r>
            <a:r>
              <a:rPr lang="en-GB" i="1" dirty="0"/>
              <a:t>reinforced the need to provide a voice for the child - give them choices. Listen actively, support, believe in them and push them to meet their potential</a:t>
            </a:r>
            <a:r>
              <a:rPr lang="en-GB" dirty="0" smtClean="0"/>
              <a:t>’; ‘</a:t>
            </a:r>
            <a:r>
              <a:rPr lang="en-GB" dirty="0"/>
              <a:t>implement this in my everyday work</a:t>
            </a:r>
            <a:r>
              <a:rPr lang="en-GB" dirty="0" smtClean="0"/>
              <a:t>’; ‘</a:t>
            </a:r>
            <a:r>
              <a:rPr lang="en-GB" dirty="0"/>
              <a:t>ensure all appointments for young people take place outside of their </a:t>
            </a:r>
            <a:r>
              <a:rPr lang="en-GB" dirty="0" smtClean="0"/>
              <a:t>education’</a:t>
            </a:r>
          </a:p>
          <a:p>
            <a:r>
              <a:rPr lang="en-GB" dirty="0"/>
              <a:t>P</a:t>
            </a:r>
            <a:r>
              <a:rPr lang="en-GB" dirty="0" smtClean="0"/>
              <a:t>otential </a:t>
            </a:r>
            <a:r>
              <a:rPr lang="en-GB" dirty="0"/>
              <a:t>for the research recommendations to translate into changes on the </a:t>
            </a:r>
            <a:r>
              <a:rPr lang="en-GB" dirty="0" smtClean="0"/>
              <a:t>ground</a:t>
            </a:r>
          </a:p>
          <a:p>
            <a:endParaRPr lang="en-GB" dirty="0"/>
          </a:p>
        </p:txBody>
      </p:sp>
    </p:spTree>
    <p:extLst>
      <p:ext uri="{BB962C8B-B14F-4D97-AF65-F5344CB8AC3E}">
        <p14:creationId xmlns:p14="http://schemas.microsoft.com/office/powerpoint/2010/main" val="15886068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 Q&amp;A</a:t>
            </a:r>
            <a:endParaRPr lang="en-GB" dirty="0"/>
          </a:p>
        </p:txBody>
      </p:sp>
      <p:pic>
        <p:nvPicPr>
          <p:cNvPr id="4" name="Content Placeholder 3"/>
          <p:cNvPicPr>
            <a:picLocks noGrp="1" noChangeAspect="1"/>
          </p:cNvPicPr>
          <p:nvPr>
            <p:ph idx="1"/>
          </p:nvPr>
        </p:nvPicPr>
        <p:blipFill>
          <a:blip r:embed="rId2"/>
          <a:stretch>
            <a:fillRect/>
          </a:stretch>
        </p:blipFill>
        <p:spPr>
          <a:xfrm>
            <a:off x="5235310" y="2144292"/>
            <a:ext cx="5724236" cy="2862118"/>
          </a:xfrm>
          <a:prstGeom prst="rect">
            <a:avLst/>
          </a:prstGeom>
        </p:spPr>
      </p:pic>
      <p:pic>
        <p:nvPicPr>
          <p:cNvPr id="5" name="Picture 4"/>
          <p:cNvPicPr>
            <a:picLocks noChangeAspect="1"/>
          </p:cNvPicPr>
          <p:nvPr/>
        </p:nvPicPr>
        <p:blipFill>
          <a:blip r:embed="rId3"/>
          <a:stretch>
            <a:fillRect/>
          </a:stretch>
        </p:blipFill>
        <p:spPr>
          <a:xfrm>
            <a:off x="1807585" y="4178011"/>
            <a:ext cx="2466975" cy="1847850"/>
          </a:xfrm>
          <a:prstGeom prst="rect">
            <a:avLst/>
          </a:prstGeom>
        </p:spPr>
      </p:pic>
      <p:pic>
        <p:nvPicPr>
          <p:cNvPr id="3" name="Picture 2"/>
          <p:cNvPicPr>
            <a:picLocks noChangeAspect="1"/>
          </p:cNvPicPr>
          <p:nvPr/>
        </p:nvPicPr>
        <p:blipFill>
          <a:blip r:embed="rId4"/>
          <a:stretch>
            <a:fillRect/>
          </a:stretch>
        </p:blipFill>
        <p:spPr>
          <a:xfrm>
            <a:off x="1655185" y="2259884"/>
            <a:ext cx="2619375" cy="1743075"/>
          </a:xfrm>
          <a:prstGeom prst="rect">
            <a:avLst/>
          </a:prstGeom>
        </p:spPr>
      </p:pic>
    </p:spTree>
    <p:extLst>
      <p:ext uri="{BB962C8B-B14F-4D97-AF65-F5344CB8AC3E}">
        <p14:creationId xmlns:p14="http://schemas.microsoft.com/office/powerpoint/2010/main" val="25126476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br>
              <a:rPr lang="en-GB" dirty="0" smtClean="0"/>
            </a:br>
            <a:endParaRPr lang="en-GB" dirty="0"/>
          </a:p>
        </p:txBody>
      </p:sp>
      <p:sp>
        <p:nvSpPr>
          <p:cNvPr id="3" name="Content Placeholder 2"/>
          <p:cNvSpPr>
            <a:spLocks noGrp="1"/>
          </p:cNvSpPr>
          <p:nvPr>
            <p:ph idx="1"/>
          </p:nvPr>
        </p:nvSpPr>
        <p:spPr>
          <a:xfrm>
            <a:off x="426027" y="1381991"/>
            <a:ext cx="11481955" cy="4927369"/>
          </a:xfrm>
        </p:spPr>
        <p:txBody>
          <a:bodyPr>
            <a:normAutofit fontScale="70000" lnSpcReduction="20000"/>
          </a:bodyPr>
          <a:lstStyle/>
          <a:p>
            <a:pPr lvl="0">
              <a:lnSpc>
                <a:spcPct val="120000"/>
              </a:lnSpc>
              <a:spcBef>
                <a:spcPts val="600"/>
              </a:spcBef>
              <a:buClr>
                <a:srgbClr val="1CADE4"/>
              </a:buClr>
            </a:pPr>
            <a:r>
              <a:rPr lang="en-GB" sz="1300" dirty="0">
                <a:solidFill>
                  <a:prstClr val="black"/>
                </a:solidFill>
                <a:cs typeface="Arial" panose="020B0604020202020204" pitchFamily="34" charset="0"/>
              </a:rPr>
              <a:t>Becker, H. S. </a:t>
            </a:r>
            <a:r>
              <a:rPr lang="en-GB" sz="1300" dirty="0" smtClean="0">
                <a:solidFill>
                  <a:prstClr val="black"/>
                </a:solidFill>
                <a:cs typeface="Arial" panose="020B0604020202020204" pitchFamily="34" charset="0"/>
              </a:rPr>
              <a:t>2007. </a:t>
            </a:r>
            <a:r>
              <a:rPr lang="en-GB" sz="1300" i="1" dirty="0">
                <a:solidFill>
                  <a:prstClr val="black"/>
                </a:solidFill>
                <a:cs typeface="Arial" panose="020B0604020202020204" pitchFamily="34" charset="0"/>
              </a:rPr>
              <a:t>Telling about society</a:t>
            </a:r>
            <a:r>
              <a:rPr lang="en-GB" sz="1300" dirty="0">
                <a:solidFill>
                  <a:prstClr val="black"/>
                </a:solidFill>
                <a:cs typeface="Arial" panose="020B0604020202020204" pitchFamily="34" charset="0"/>
              </a:rPr>
              <a:t>. Chicago: University of Chicago Press.</a:t>
            </a:r>
          </a:p>
          <a:p>
            <a:pPr lvl="0">
              <a:lnSpc>
                <a:spcPct val="120000"/>
              </a:lnSpc>
              <a:spcBef>
                <a:spcPts val="600"/>
              </a:spcBef>
              <a:buClr>
                <a:srgbClr val="1CADE4"/>
              </a:buClr>
            </a:pPr>
            <a:r>
              <a:rPr lang="en-GB" sz="1300" dirty="0">
                <a:solidFill>
                  <a:prstClr val="black"/>
                </a:solidFill>
                <a:cs typeface="Arial" panose="020B0604020202020204" pitchFamily="34" charset="0"/>
              </a:rPr>
              <a:t>Bennett, T., M. Savage, E. Silva, A. </a:t>
            </a:r>
            <a:r>
              <a:rPr lang="en-GB" sz="1300" dirty="0" err="1">
                <a:solidFill>
                  <a:prstClr val="black"/>
                </a:solidFill>
                <a:cs typeface="Arial" panose="020B0604020202020204" pitchFamily="34" charset="0"/>
              </a:rPr>
              <a:t>Warde</a:t>
            </a:r>
            <a:r>
              <a:rPr lang="en-GB" sz="1300" dirty="0">
                <a:solidFill>
                  <a:prstClr val="black"/>
                </a:solidFill>
                <a:cs typeface="Arial" panose="020B0604020202020204" pitchFamily="34" charset="0"/>
              </a:rPr>
              <a:t>, M. </a:t>
            </a:r>
            <a:r>
              <a:rPr lang="en-GB" sz="1300" dirty="0" err="1">
                <a:solidFill>
                  <a:prstClr val="black"/>
                </a:solidFill>
                <a:cs typeface="Arial" panose="020B0604020202020204" pitchFamily="34" charset="0"/>
              </a:rPr>
              <a:t>Gayo</a:t>
            </a:r>
            <a:r>
              <a:rPr lang="en-GB" sz="1300" dirty="0">
                <a:solidFill>
                  <a:prstClr val="black"/>
                </a:solidFill>
                <a:cs typeface="Arial" panose="020B0604020202020204" pitchFamily="34" charset="0"/>
              </a:rPr>
              <a:t>-Cal, and D. Wright. 2009. </a:t>
            </a:r>
            <a:r>
              <a:rPr lang="en-GB" sz="1300" i="1" dirty="0">
                <a:solidFill>
                  <a:prstClr val="black"/>
                </a:solidFill>
                <a:cs typeface="Arial" panose="020B0604020202020204" pitchFamily="34" charset="0"/>
              </a:rPr>
              <a:t>Culture, class, distinction</a:t>
            </a:r>
            <a:r>
              <a:rPr lang="en-GB" sz="1300" dirty="0">
                <a:solidFill>
                  <a:prstClr val="black"/>
                </a:solidFill>
                <a:cs typeface="Arial" panose="020B0604020202020204" pitchFamily="34" charset="0"/>
              </a:rPr>
              <a:t>. Abingdon: Routledge.</a:t>
            </a:r>
          </a:p>
          <a:p>
            <a:pPr lvl="0">
              <a:lnSpc>
                <a:spcPct val="120000"/>
              </a:lnSpc>
              <a:spcBef>
                <a:spcPts val="600"/>
              </a:spcBef>
              <a:buClr>
                <a:srgbClr val="1CADE4"/>
              </a:buClr>
            </a:pPr>
            <a:r>
              <a:rPr lang="en-GB" sz="1300" dirty="0">
                <a:solidFill>
                  <a:prstClr val="black"/>
                </a:solidFill>
                <a:cs typeface="Arial" panose="020B0604020202020204" pitchFamily="34" charset="0"/>
              </a:rPr>
              <a:t>Carroll, K. </a:t>
            </a:r>
            <a:r>
              <a:rPr lang="en-GB" sz="1300" dirty="0" smtClean="0">
                <a:solidFill>
                  <a:prstClr val="black"/>
                </a:solidFill>
                <a:cs typeface="Arial" panose="020B0604020202020204" pitchFamily="34" charset="0"/>
              </a:rPr>
              <a:t>2015. Representing </a:t>
            </a:r>
            <a:r>
              <a:rPr lang="en-GB" sz="1300" dirty="0">
                <a:solidFill>
                  <a:prstClr val="black"/>
                </a:solidFill>
                <a:cs typeface="Arial" panose="020B0604020202020204" pitchFamily="34" charset="0"/>
              </a:rPr>
              <a:t>Ethnographic Data through the Epistolary Form: A Correspondence between a Breastmilk Donor and </a:t>
            </a:r>
            <a:r>
              <a:rPr lang="en-GB" sz="1300" dirty="0" smtClean="0">
                <a:solidFill>
                  <a:prstClr val="black"/>
                </a:solidFill>
                <a:cs typeface="Arial" panose="020B0604020202020204" pitchFamily="34" charset="0"/>
              </a:rPr>
              <a:t>Recipient</a:t>
            </a:r>
            <a:r>
              <a:rPr lang="en-GB" sz="1300" dirty="0">
                <a:solidFill>
                  <a:prstClr val="black"/>
                </a:solidFill>
                <a:cs typeface="Arial" panose="020B0604020202020204" pitchFamily="34" charset="0"/>
              </a:rPr>
              <a:t>.</a:t>
            </a:r>
            <a:r>
              <a:rPr lang="en-GB" sz="1300" dirty="0" smtClean="0">
                <a:solidFill>
                  <a:prstClr val="black"/>
                </a:solidFill>
                <a:cs typeface="Arial" panose="020B0604020202020204" pitchFamily="34" charset="0"/>
              </a:rPr>
              <a:t> </a:t>
            </a:r>
            <a:r>
              <a:rPr lang="en-GB" sz="1300" dirty="0">
                <a:solidFill>
                  <a:prstClr val="black"/>
                </a:solidFill>
                <a:cs typeface="Arial" panose="020B0604020202020204" pitchFamily="34" charset="0"/>
              </a:rPr>
              <a:t>Qualitative </a:t>
            </a:r>
            <a:r>
              <a:rPr lang="en-GB" sz="1300" dirty="0" smtClean="0">
                <a:solidFill>
                  <a:prstClr val="black"/>
                </a:solidFill>
                <a:cs typeface="Arial" panose="020B0604020202020204" pitchFamily="34" charset="0"/>
              </a:rPr>
              <a:t>Inquiry </a:t>
            </a:r>
            <a:r>
              <a:rPr lang="en-GB" sz="1300" dirty="0" err="1">
                <a:solidFill>
                  <a:prstClr val="black"/>
                </a:solidFill>
                <a:cs typeface="Arial" panose="020B0604020202020204" pitchFamily="34" charset="0"/>
              </a:rPr>
              <a:t>ifirst</a:t>
            </a:r>
            <a:r>
              <a:rPr lang="en-GB" sz="1300" dirty="0">
                <a:solidFill>
                  <a:prstClr val="black"/>
                </a:solidFill>
                <a:cs typeface="Arial" panose="020B0604020202020204" pitchFamily="34" charset="0"/>
              </a:rPr>
              <a:t> edition </a:t>
            </a:r>
            <a:r>
              <a:rPr lang="en-GB" sz="1300" dirty="0">
                <a:solidFill>
                  <a:prstClr val="black"/>
                </a:solidFill>
                <a:cs typeface="Arial" panose="020B0604020202020204" pitchFamily="34" charset="0"/>
                <a:hlinkClick r:id="rId2"/>
              </a:rPr>
              <a:t>http://</a:t>
            </a:r>
            <a:r>
              <a:rPr lang="en-GB" sz="1300" dirty="0" smtClean="0">
                <a:solidFill>
                  <a:prstClr val="black"/>
                </a:solidFill>
                <a:cs typeface="Arial" panose="020B0604020202020204" pitchFamily="34" charset="0"/>
                <a:hlinkClick r:id="rId2"/>
              </a:rPr>
              <a:t>qix.sagepub.com/content/early/2015/02/21/1077800414566691.full.pdf+html</a:t>
            </a:r>
            <a:r>
              <a:rPr lang="en-GB" sz="1300" dirty="0" smtClean="0">
                <a:solidFill>
                  <a:prstClr val="black"/>
                </a:solidFill>
                <a:cs typeface="Arial" panose="020B0604020202020204" pitchFamily="34" charset="0"/>
              </a:rPr>
              <a:t> </a:t>
            </a:r>
          </a:p>
          <a:p>
            <a:pPr lvl="0">
              <a:lnSpc>
                <a:spcPct val="120000"/>
              </a:lnSpc>
              <a:spcBef>
                <a:spcPts val="600"/>
              </a:spcBef>
              <a:buClr>
                <a:srgbClr val="1CADE4"/>
              </a:buClr>
            </a:pPr>
            <a:r>
              <a:rPr lang="en-GB" sz="1300" dirty="0" smtClean="0">
                <a:solidFill>
                  <a:prstClr val="black"/>
                </a:solidFill>
                <a:cs typeface="Arial" panose="020B0604020202020204" pitchFamily="34" charset="0"/>
              </a:rPr>
              <a:t>Finfgeld</a:t>
            </a:r>
            <a:r>
              <a:rPr lang="en-GB" sz="1300" dirty="0">
                <a:solidFill>
                  <a:prstClr val="black"/>
                </a:solidFill>
                <a:cs typeface="Arial" panose="020B0604020202020204" pitchFamily="34" charset="0"/>
              </a:rPr>
              <a:t>, D. </a:t>
            </a:r>
            <a:r>
              <a:rPr lang="en-GB" sz="1300" dirty="0" smtClean="0">
                <a:solidFill>
                  <a:prstClr val="black"/>
                </a:solidFill>
                <a:cs typeface="Arial" panose="020B0604020202020204" pitchFamily="34" charset="0"/>
              </a:rPr>
              <a:t>2003. </a:t>
            </a:r>
            <a:r>
              <a:rPr lang="en-GB" sz="1300" dirty="0" err="1">
                <a:solidFill>
                  <a:prstClr val="black"/>
                </a:solidFill>
                <a:cs typeface="Arial" panose="020B0604020202020204" pitchFamily="34" charset="0"/>
              </a:rPr>
              <a:t>Metasynthesis</a:t>
            </a:r>
            <a:r>
              <a:rPr lang="en-GB" sz="1300" dirty="0">
                <a:solidFill>
                  <a:prstClr val="black"/>
                </a:solidFill>
                <a:cs typeface="Arial" panose="020B0604020202020204" pitchFamily="34" charset="0"/>
              </a:rPr>
              <a:t>: The state of the art—so far. Qualitative Health Research, 13, 7, pp. 893-904.</a:t>
            </a:r>
          </a:p>
          <a:p>
            <a:pPr lvl="0">
              <a:lnSpc>
                <a:spcPct val="120000"/>
              </a:lnSpc>
              <a:spcBef>
                <a:spcPts val="600"/>
              </a:spcBef>
              <a:buClr>
                <a:srgbClr val="1CADE4"/>
              </a:buClr>
            </a:pPr>
            <a:r>
              <a:rPr lang="en-GB" sz="1300" dirty="0" err="1" smtClean="0">
                <a:solidFill>
                  <a:prstClr val="black"/>
                </a:solidFill>
                <a:cs typeface="Arial" panose="020B0604020202020204" pitchFamily="34" charset="0"/>
              </a:rPr>
              <a:t>Lushey</a:t>
            </a:r>
            <a:r>
              <a:rPr lang="en-GB" sz="1300" dirty="0" smtClean="0">
                <a:solidFill>
                  <a:prstClr val="black"/>
                </a:solidFill>
                <a:cs typeface="Arial" panose="020B0604020202020204" pitchFamily="34" charset="0"/>
              </a:rPr>
              <a:t> </a:t>
            </a:r>
            <a:r>
              <a:rPr lang="en-GB" sz="1300" dirty="0">
                <a:solidFill>
                  <a:prstClr val="black"/>
                </a:solidFill>
                <a:cs typeface="Arial" panose="020B0604020202020204" pitchFamily="34" charset="0"/>
              </a:rPr>
              <a:t>and Monroe, R. 2014 Participatory peer research methodology: An effective method for obtaining young people’s perspectives on transitions from care to adulthood, Qualitative Social Work, </a:t>
            </a:r>
            <a:r>
              <a:rPr lang="en-GB" sz="1300" dirty="0" err="1">
                <a:solidFill>
                  <a:prstClr val="black"/>
                </a:solidFill>
                <a:cs typeface="Arial" panose="020B0604020202020204" pitchFamily="34" charset="0"/>
              </a:rPr>
              <a:t>doi</a:t>
            </a:r>
            <a:r>
              <a:rPr lang="en-GB" sz="1300" dirty="0">
                <a:solidFill>
                  <a:prstClr val="black"/>
                </a:solidFill>
                <a:cs typeface="Arial" panose="020B0604020202020204" pitchFamily="34" charset="0"/>
              </a:rPr>
              <a:t>:(10.1177/1473325014559282). </a:t>
            </a:r>
            <a:endParaRPr lang="en-GB" sz="1300" dirty="0" smtClean="0">
              <a:solidFill>
                <a:prstClr val="black"/>
              </a:solidFill>
              <a:cs typeface="Arial" panose="020B0604020202020204" pitchFamily="34" charset="0"/>
            </a:endParaRPr>
          </a:p>
          <a:p>
            <a:pPr lvl="0">
              <a:lnSpc>
                <a:spcPct val="120000"/>
              </a:lnSpc>
              <a:spcBef>
                <a:spcPts val="600"/>
              </a:spcBef>
              <a:buClr>
                <a:srgbClr val="1CADE4"/>
              </a:buClr>
            </a:pPr>
            <a:r>
              <a:rPr lang="en-GB" sz="1300" dirty="0">
                <a:solidFill>
                  <a:prstClr val="black"/>
                </a:solidFill>
                <a:cs typeface="Arial" panose="020B0604020202020204" pitchFamily="34" charset="0"/>
              </a:rPr>
              <a:t>Lomax, H., Fink, J., Singh, N. &amp; High, C. 2011. The politics of performance: Methodological challenges of researching children’s experiences of childhood through the lens of participatory video, International Journal of Social Research Methodology, 14(3), 231–243.</a:t>
            </a:r>
          </a:p>
          <a:p>
            <a:pPr lvl="0">
              <a:lnSpc>
                <a:spcPct val="120000"/>
              </a:lnSpc>
              <a:spcBef>
                <a:spcPts val="600"/>
              </a:spcBef>
              <a:buClr>
                <a:srgbClr val="1CADE4"/>
              </a:buClr>
            </a:pPr>
            <a:r>
              <a:rPr lang="en-GB" sz="1300" dirty="0" smtClean="0">
                <a:solidFill>
                  <a:prstClr val="black"/>
                </a:solidFill>
                <a:cs typeface="Arial" panose="020B0604020202020204" pitchFamily="34" charset="0"/>
              </a:rPr>
              <a:t>McLeod</a:t>
            </a:r>
            <a:r>
              <a:rPr lang="en-GB" sz="1300" dirty="0">
                <a:solidFill>
                  <a:prstClr val="black"/>
                </a:solidFill>
                <a:cs typeface="Arial" panose="020B0604020202020204" pitchFamily="34" charset="0"/>
              </a:rPr>
              <a:t>, A. </a:t>
            </a:r>
            <a:r>
              <a:rPr lang="en-GB" sz="1300" dirty="0" smtClean="0">
                <a:solidFill>
                  <a:prstClr val="black"/>
                </a:solidFill>
                <a:cs typeface="Arial" panose="020B0604020202020204" pitchFamily="34" charset="0"/>
              </a:rPr>
              <a:t>2007. </a:t>
            </a:r>
            <a:r>
              <a:rPr lang="en-GB" sz="1300" dirty="0">
                <a:solidFill>
                  <a:prstClr val="black"/>
                </a:solidFill>
                <a:cs typeface="Arial" panose="020B0604020202020204" pitchFamily="34" charset="0"/>
              </a:rPr>
              <a:t>Whose agenda? Issues of power and relationship when listening to looked-after young people. Child and Family Social Work, 12, 3, pp. 278-286.</a:t>
            </a:r>
            <a:endParaRPr lang="en-GB" sz="1300" dirty="0" smtClean="0">
              <a:solidFill>
                <a:prstClr val="black"/>
              </a:solidFill>
              <a:cs typeface="Arial" panose="020B0604020202020204" pitchFamily="34" charset="0"/>
            </a:endParaRPr>
          </a:p>
          <a:p>
            <a:pPr lvl="0">
              <a:lnSpc>
                <a:spcPct val="120000"/>
              </a:lnSpc>
              <a:spcBef>
                <a:spcPts val="600"/>
              </a:spcBef>
              <a:buClr>
                <a:srgbClr val="1CADE4"/>
              </a:buClr>
            </a:pPr>
            <a:r>
              <a:rPr lang="en-GB" sz="1300" dirty="0">
                <a:solidFill>
                  <a:prstClr val="black"/>
                </a:solidFill>
                <a:cs typeface="Arial" panose="020B0604020202020204" pitchFamily="34" charset="0"/>
              </a:rPr>
              <a:t>Mannay, D. 2010. Making the familiar strange: Can visual research methods render the familiar setting more perceptible?. Qualitative Research 10(1), pp. 91-111. </a:t>
            </a:r>
          </a:p>
          <a:p>
            <a:pPr lvl="0">
              <a:lnSpc>
                <a:spcPct val="120000"/>
              </a:lnSpc>
              <a:spcBef>
                <a:spcPts val="600"/>
              </a:spcBef>
              <a:buClr>
                <a:srgbClr val="1CADE4"/>
              </a:buClr>
            </a:pPr>
            <a:r>
              <a:rPr lang="en-GB" sz="1300" dirty="0" smtClean="0">
                <a:solidFill>
                  <a:prstClr val="black"/>
                </a:solidFill>
                <a:cs typeface="Arial" panose="020B0604020202020204" pitchFamily="34" charset="0"/>
              </a:rPr>
              <a:t>Mannay</a:t>
            </a:r>
            <a:r>
              <a:rPr lang="en-GB" sz="1300" dirty="0">
                <a:solidFill>
                  <a:prstClr val="black"/>
                </a:solidFill>
                <a:cs typeface="Arial" panose="020B0604020202020204" pitchFamily="34" charset="0"/>
              </a:rPr>
              <a:t>, D. 2016. Visual, narrative and creative research methods: application, reflection and ethics. London: Routledge. </a:t>
            </a:r>
            <a:endParaRPr lang="en-GB" sz="1300" dirty="0" smtClean="0">
              <a:solidFill>
                <a:prstClr val="black"/>
              </a:solidFill>
              <a:cs typeface="Arial" panose="020B0604020202020204" pitchFamily="34" charset="0"/>
            </a:endParaRPr>
          </a:p>
          <a:p>
            <a:pPr lvl="0">
              <a:lnSpc>
                <a:spcPct val="120000"/>
              </a:lnSpc>
              <a:spcBef>
                <a:spcPts val="600"/>
              </a:spcBef>
              <a:buClr>
                <a:srgbClr val="1CADE4"/>
              </a:buClr>
            </a:pPr>
            <a:r>
              <a:rPr lang="en-GB" sz="1300" dirty="0">
                <a:solidFill>
                  <a:prstClr val="black"/>
                </a:solidFill>
                <a:cs typeface="Arial" panose="020B0604020202020204" pitchFamily="34" charset="0"/>
              </a:rPr>
              <a:t>Mannay, D., Evans, R., Staples, E., Hallett, S., Roberts, L., Rees, A., and Andrews, D</a:t>
            </a:r>
            <a:r>
              <a:rPr lang="en-GB" sz="1300" dirty="0" smtClean="0">
                <a:solidFill>
                  <a:prstClr val="black"/>
                </a:solidFill>
                <a:cs typeface="Arial" panose="020B0604020202020204" pitchFamily="34" charset="0"/>
              </a:rPr>
              <a:t>. 2017. ‘The </a:t>
            </a:r>
            <a:r>
              <a:rPr lang="en-GB" sz="1300" dirty="0">
                <a:solidFill>
                  <a:prstClr val="black"/>
                </a:solidFill>
                <a:cs typeface="Arial" panose="020B0604020202020204" pitchFamily="34" charset="0"/>
              </a:rPr>
              <a:t>Consequences of Being Labelled ‘Looked-After’: Exploring the Educational Experiences of Looked-after Children and Young People in Wales’, British Journal of Educational Research 43(4), pp. 683-699. </a:t>
            </a:r>
            <a:endParaRPr lang="en-GB" sz="1300" dirty="0" smtClean="0">
              <a:solidFill>
                <a:prstClr val="black"/>
              </a:solidFill>
              <a:cs typeface="Arial" panose="020B0604020202020204" pitchFamily="34" charset="0"/>
            </a:endParaRPr>
          </a:p>
          <a:p>
            <a:pPr lvl="0">
              <a:lnSpc>
                <a:spcPct val="120000"/>
              </a:lnSpc>
              <a:spcBef>
                <a:spcPts val="600"/>
              </a:spcBef>
              <a:buClr>
                <a:srgbClr val="1CADE4"/>
              </a:buClr>
            </a:pPr>
            <a:r>
              <a:rPr lang="en-GB" sz="1300" dirty="0">
                <a:solidFill>
                  <a:prstClr val="black"/>
                </a:solidFill>
                <a:cs typeface="Arial" panose="020B0604020202020204" pitchFamily="34" charset="0"/>
              </a:rPr>
              <a:t>Mannay, D. and Morgan, M. 2015. Doing ethnography or applying a qualitative technique?: Reflections from the 'waiting field'. Qualitative Research 15(2), pp. 166-182.</a:t>
            </a:r>
            <a:endParaRPr lang="en-GB" sz="1300" dirty="0" smtClean="0">
              <a:solidFill>
                <a:prstClr val="black"/>
              </a:solidFill>
              <a:cs typeface="Arial" panose="020B0604020202020204" pitchFamily="34" charset="0"/>
            </a:endParaRPr>
          </a:p>
          <a:p>
            <a:pPr lvl="0">
              <a:lnSpc>
                <a:spcPct val="120000"/>
              </a:lnSpc>
              <a:spcBef>
                <a:spcPts val="600"/>
              </a:spcBef>
              <a:buClr>
                <a:srgbClr val="1CADE4"/>
              </a:buClr>
            </a:pPr>
            <a:r>
              <a:rPr lang="en-GB" sz="1300" dirty="0">
                <a:solidFill>
                  <a:prstClr val="black"/>
                </a:solidFill>
                <a:cs typeface="Arial" panose="020B0604020202020204" pitchFamily="34" charset="0"/>
              </a:rPr>
              <a:t>Mannay, D., Staples, E. and Edwards, V. 2017. Visual methodologies, sand and psychoanalysis: employing creative participatory techniques to explore the educational experiences of mature students and children in care. Visual Studies 32(4), pp. 345-358. </a:t>
            </a:r>
            <a:endParaRPr lang="en-GB" sz="1300" dirty="0" smtClean="0">
              <a:solidFill>
                <a:prstClr val="black"/>
              </a:solidFill>
              <a:cs typeface="Arial" panose="020B0604020202020204" pitchFamily="34" charset="0"/>
            </a:endParaRPr>
          </a:p>
          <a:p>
            <a:pPr lvl="0">
              <a:lnSpc>
                <a:spcPct val="120000"/>
              </a:lnSpc>
              <a:spcBef>
                <a:spcPts val="600"/>
              </a:spcBef>
              <a:buClr>
                <a:srgbClr val="1CADE4"/>
              </a:buClr>
            </a:pPr>
            <a:r>
              <a:rPr lang="en-GB" sz="1300" dirty="0">
                <a:solidFill>
                  <a:prstClr val="black"/>
                </a:solidFill>
                <a:cs typeface="Arial" panose="020B0604020202020204" pitchFamily="34" charset="0"/>
              </a:rPr>
              <a:t>Mannay, D.et al. 2018. Enabling talk and reframing messages: Working creatively with care experienced children and young people to recount and re-represent their everyday experiences. </a:t>
            </a:r>
            <a:r>
              <a:rPr lang="en-GB" sz="1300" i="1" dirty="0">
                <a:solidFill>
                  <a:prstClr val="black"/>
                </a:solidFill>
                <a:cs typeface="Arial" panose="020B0604020202020204" pitchFamily="34" charset="0"/>
              </a:rPr>
              <a:t>Child Care in </a:t>
            </a:r>
            <a:r>
              <a:rPr lang="en-GB" sz="1300" i="1" dirty="0" smtClean="0">
                <a:solidFill>
                  <a:prstClr val="black"/>
                </a:solidFill>
                <a:cs typeface="Arial" panose="020B0604020202020204" pitchFamily="34" charset="0"/>
              </a:rPr>
              <a:t>Practice </a:t>
            </a:r>
          </a:p>
          <a:p>
            <a:pPr lvl="0">
              <a:lnSpc>
                <a:spcPct val="120000"/>
              </a:lnSpc>
              <a:spcBef>
                <a:spcPts val="600"/>
              </a:spcBef>
              <a:buClr>
                <a:srgbClr val="1CADE4"/>
              </a:buClr>
            </a:pPr>
            <a:r>
              <a:rPr lang="en-GB" sz="1300" dirty="0" smtClean="0">
                <a:solidFill>
                  <a:prstClr val="black"/>
                </a:solidFill>
                <a:cs typeface="Arial" panose="020B0604020202020204" pitchFamily="34" charset="0"/>
              </a:rPr>
              <a:t>Renold</a:t>
            </a:r>
            <a:r>
              <a:rPr lang="en-GB" sz="1300" dirty="0">
                <a:solidFill>
                  <a:prstClr val="black"/>
                </a:solidFill>
                <a:cs typeface="Arial" panose="020B0604020202020204" pitchFamily="34" charset="0"/>
              </a:rPr>
              <a:t>, </a:t>
            </a:r>
            <a:r>
              <a:rPr lang="en-GB" sz="1300" dirty="0" smtClean="0">
                <a:solidFill>
                  <a:prstClr val="black"/>
                </a:solidFill>
                <a:cs typeface="Arial" panose="020B0604020202020204" pitchFamily="34" charset="0"/>
              </a:rPr>
              <a:t>E. 2017 Feel </a:t>
            </a:r>
            <a:r>
              <a:rPr lang="en-GB" sz="1300" dirty="0">
                <a:solidFill>
                  <a:prstClr val="black"/>
                </a:solidFill>
                <a:cs typeface="Arial" panose="020B0604020202020204" pitchFamily="34" charset="0"/>
              </a:rPr>
              <a:t>what I feel: Making da(r)ta with teen girls for creative activisms on how sexual violence </a:t>
            </a:r>
            <a:r>
              <a:rPr lang="en-GB" sz="1300" dirty="0" smtClean="0">
                <a:solidFill>
                  <a:prstClr val="black"/>
                </a:solidFill>
                <a:cs typeface="Arial" panose="020B0604020202020204" pitchFamily="34" charset="0"/>
              </a:rPr>
              <a:t>matters</a:t>
            </a:r>
            <a:r>
              <a:rPr lang="en-GB" sz="1300" dirty="0">
                <a:solidFill>
                  <a:prstClr val="black"/>
                </a:solidFill>
                <a:cs typeface="Arial" panose="020B0604020202020204" pitchFamily="34" charset="0"/>
              </a:rPr>
              <a:t>.</a:t>
            </a:r>
            <a:r>
              <a:rPr lang="en-GB" sz="1300" dirty="0" smtClean="0">
                <a:solidFill>
                  <a:prstClr val="black"/>
                </a:solidFill>
                <a:cs typeface="Arial" panose="020B0604020202020204" pitchFamily="34" charset="0"/>
              </a:rPr>
              <a:t> </a:t>
            </a:r>
            <a:r>
              <a:rPr lang="en-GB" sz="1300" i="1" dirty="0">
                <a:solidFill>
                  <a:prstClr val="black"/>
                </a:solidFill>
                <a:cs typeface="Arial" panose="020B0604020202020204" pitchFamily="34" charset="0"/>
              </a:rPr>
              <a:t>Journal of Gender Studies, </a:t>
            </a:r>
            <a:r>
              <a:rPr lang="en-GB" sz="1300" dirty="0" smtClean="0">
                <a:solidFill>
                  <a:prstClr val="black"/>
                </a:solidFill>
                <a:cs typeface="Arial" panose="020B0604020202020204" pitchFamily="34" charset="0"/>
              </a:rPr>
              <a:t>27, pp. 37-55</a:t>
            </a:r>
            <a:r>
              <a:rPr lang="en-GB" sz="1300" dirty="0">
                <a:solidFill>
                  <a:prstClr val="black"/>
                </a:solidFill>
                <a:cs typeface="Arial" panose="020B0604020202020204" pitchFamily="34" charset="0"/>
              </a:rPr>
              <a:t>. </a:t>
            </a:r>
            <a:endParaRPr lang="en-GB" sz="1300" dirty="0" smtClean="0">
              <a:solidFill>
                <a:prstClr val="black"/>
              </a:solidFill>
              <a:cs typeface="Arial" panose="020B0604020202020204" pitchFamily="34" charset="0"/>
            </a:endParaRPr>
          </a:p>
          <a:p>
            <a:pPr lvl="0">
              <a:lnSpc>
                <a:spcPct val="120000"/>
              </a:lnSpc>
              <a:spcBef>
                <a:spcPts val="600"/>
              </a:spcBef>
              <a:buClr>
                <a:srgbClr val="1CADE4"/>
              </a:buClr>
            </a:pPr>
            <a:r>
              <a:rPr lang="en-GB" sz="1300" dirty="0">
                <a:solidFill>
                  <a:prstClr val="black"/>
                </a:solidFill>
                <a:cs typeface="Arial" panose="020B0604020202020204" pitchFamily="34" charset="0"/>
              </a:rPr>
              <a:t>Richardson, Michael J. </a:t>
            </a:r>
            <a:r>
              <a:rPr lang="en-GB" sz="1300" dirty="0" smtClean="0">
                <a:solidFill>
                  <a:prstClr val="black"/>
                </a:solidFill>
                <a:cs typeface="Arial" panose="020B0604020202020204" pitchFamily="34" charset="0"/>
              </a:rPr>
              <a:t>2015. Theatre </a:t>
            </a:r>
            <a:r>
              <a:rPr lang="en-GB" sz="1300" dirty="0">
                <a:solidFill>
                  <a:prstClr val="black"/>
                </a:solidFill>
                <a:cs typeface="Arial" panose="020B0604020202020204" pitchFamily="34" charset="0"/>
              </a:rPr>
              <a:t>as safe space? Performing intergenerational narratives with men of Irish </a:t>
            </a:r>
            <a:r>
              <a:rPr lang="en-GB" sz="1300" dirty="0" smtClean="0">
                <a:solidFill>
                  <a:prstClr val="black"/>
                </a:solidFill>
                <a:cs typeface="Arial" panose="020B0604020202020204" pitchFamily="34" charset="0"/>
              </a:rPr>
              <a:t>descent</a:t>
            </a:r>
            <a:r>
              <a:rPr lang="en-GB" sz="1300" dirty="0">
                <a:solidFill>
                  <a:prstClr val="black"/>
                </a:solidFill>
                <a:cs typeface="Arial" panose="020B0604020202020204" pitchFamily="34" charset="0"/>
              </a:rPr>
              <a:t>.</a:t>
            </a:r>
            <a:r>
              <a:rPr lang="en-GB" sz="1300" dirty="0" smtClean="0">
                <a:solidFill>
                  <a:prstClr val="black"/>
                </a:solidFill>
                <a:cs typeface="Arial" panose="020B0604020202020204" pitchFamily="34" charset="0"/>
              </a:rPr>
              <a:t> </a:t>
            </a:r>
            <a:r>
              <a:rPr lang="en-GB" sz="1300" dirty="0">
                <a:solidFill>
                  <a:prstClr val="black"/>
                </a:solidFill>
                <a:cs typeface="Arial" panose="020B0604020202020204" pitchFamily="34" charset="0"/>
              </a:rPr>
              <a:t>Social &amp; Cultural Geography, 16(6</a:t>
            </a:r>
            <a:r>
              <a:rPr lang="en-GB" sz="1300" dirty="0" smtClean="0">
                <a:solidFill>
                  <a:prstClr val="black"/>
                </a:solidFill>
                <a:cs typeface="Arial" panose="020B0604020202020204" pitchFamily="34" charset="0"/>
              </a:rPr>
              <a:t>), pp. </a:t>
            </a:r>
            <a:r>
              <a:rPr lang="en-GB" sz="1300" dirty="0">
                <a:solidFill>
                  <a:prstClr val="black"/>
                </a:solidFill>
                <a:cs typeface="Arial" panose="020B0604020202020204" pitchFamily="34" charset="0"/>
              </a:rPr>
              <a:t>615-633. </a:t>
            </a:r>
          </a:p>
          <a:p>
            <a:r>
              <a:rPr lang="en-GB" sz="1300" dirty="0" err="1" smtClean="0"/>
              <a:t>Troman</a:t>
            </a:r>
            <a:r>
              <a:rPr lang="en-GB" sz="1300" dirty="0"/>
              <a:t>, G. </a:t>
            </a:r>
            <a:r>
              <a:rPr lang="en-GB" sz="1300" dirty="0" smtClean="0"/>
              <a:t>2001. </a:t>
            </a:r>
            <a:r>
              <a:rPr lang="en-GB" sz="1300" dirty="0"/>
              <a:t>Tales from the interface: Disseminating ethnography for policy making. In G. </a:t>
            </a:r>
            <a:r>
              <a:rPr lang="en-GB" sz="1300" dirty="0" err="1"/>
              <a:t>Walford</a:t>
            </a:r>
            <a:r>
              <a:rPr lang="en-GB" sz="1300" dirty="0"/>
              <a:t> (ed.), Ethnography and Education Policy. London: JAI, pp.251-273</a:t>
            </a:r>
            <a:r>
              <a:rPr lang="en-GB" sz="1300" dirty="0" smtClean="0"/>
              <a:t>.</a:t>
            </a:r>
          </a:p>
          <a:p>
            <a:r>
              <a:rPr lang="en-GB" sz="1300" dirty="0" smtClean="0"/>
              <a:t>Vale, P. and </a:t>
            </a:r>
            <a:r>
              <a:rPr lang="en-GB" sz="1300" dirty="0" err="1" smtClean="0"/>
              <a:t>Karataglidis</a:t>
            </a:r>
            <a:r>
              <a:rPr lang="en-GB" sz="1300" dirty="0" smtClean="0"/>
              <a:t>, S. 2016. Pressure </a:t>
            </a:r>
            <a:r>
              <a:rPr lang="en-GB" sz="1300" dirty="0"/>
              <a:t>to publish is choking the academic profession </a:t>
            </a:r>
            <a:r>
              <a:rPr lang="en-GB" sz="1300" dirty="0" smtClean="0">
                <a:hlinkClick r:id="rId3"/>
              </a:rPr>
              <a:t>https</a:t>
            </a:r>
            <a:r>
              <a:rPr lang="en-GB" sz="1300" dirty="0">
                <a:hlinkClick r:id="rId3"/>
              </a:rPr>
              <a:t>://</a:t>
            </a:r>
            <a:r>
              <a:rPr lang="en-GB" sz="1300" dirty="0" smtClean="0">
                <a:hlinkClick r:id="rId3"/>
              </a:rPr>
              <a:t>theconversation.com/pressure-to-publish-is-choking-the-academic-profession-62060</a:t>
            </a:r>
            <a:r>
              <a:rPr lang="en-GB" sz="1300" dirty="0" smtClean="0"/>
              <a:t> </a:t>
            </a:r>
            <a:endParaRPr lang="en-GB" sz="1300" dirty="0"/>
          </a:p>
        </p:txBody>
      </p:sp>
    </p:spTree>
    <p:extLst>
      <p:ext uri="{BB962C8B-B14F-4D97-AF65-F5344CB8AC3E}">
        <p14:creationId xmlns:p14="http://schemas.microsoft.com/office/powerpoint/2010/main" val="2178621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 what for?</a:t>
            </a:r>
            <a:endParaRPr lang="en-US" dirty="0"/>
          </a:p>
        </p:txBody>
      </p:sp>
      <p:pic>
        <p:nvPicPr>
          <p:cNvPr id="4" name="Content Placeholder 3"/>
          <p:cNvPicPr>
            <a:picLocks noGrp="1" noChangeAspect="1"/>
          </p:cNvPicPr>
          <p:nvPr>
            <p:ph idx="1"/>
          </p:nvPr>
        </p:nvPicPr>
        <p:blipFill>
          <a:blip r:embed="rId2"/>
          <a:stretch>
            <a:fillRect/>
          </a:stretch>
        </p:blipFill>
        <p:spPr>
          <a:xfrm>
            <a:off x="1024128" y="2084832"/>
            <a:ext cx="7151511" cy="4022725"/>
          </a:xfrm>
          <a:prstGeom prst="rect">
            <a:avLst/>
          </a:prstGeom>
        </p:spPr>
      </p:pic>
      <p:pic>
        <p:nvPicPr>
          <p:cNvPr id="5" name="Picture 4"/>
          <p:cNvPicPr>
            <a:picLocks noChangeAspect="1"/>
          </p:cNvPicPr>
          <p:nvPr/>
        </p:nvPicPr>
        <p:blipFill>
          <a:blip r:embed="rId3"/>
          <a:stretch>
            <a:fillRect/>
          </a:stretch>
        </p:blipFill>
        <p:spPr>
          <a:xfrm>
            <a:off x="8339708" y="2653007"/>
            <a:ext cx="3470563" cy="2602922"/>
          </a:xfrm>
          <a:prstGeom prst="rect">
            <a:avLst/>
          </a:prstGeom>
        </p:spPr>
      </p:pic>
    </p:spTree>
    <p:extLst>
      <p:ext uri="{BB962C8B-B14F-4D97-AF65-F5344CB8AC3E}">
        <p14:creationId xmlns:p14="http://schemas.microsoft.com/office/powerpoint/2010/main" val="3276668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Choice and restraint</a:t>
            </a:r>
            <a:endParaRPr lang="en-GB" dirty="0"/>
          </a:p>
        </p:txBody>
      </p:sp>
      <p:sp>
        <p:nvSpPr>
          <p:cNvPr id="3" name="Content Placeholder 2"/>
          <p:cNvSpPr>
            <a:spLocks noGrp="1"/>
          </p:cNvSpPr>
          <p:nvPr>
            <p:ph idx="1"/>
          </p:nvPr>
        </p:nvSpPr>
        <p:spPr/>
        <p:txBody>
          <a:bodyPr/>
          <a:lstStyle/>
          <a:p>
            <a:r>
              <a:rPr lang="en-GB" dirty="0" smtClean="0"/>
              <a:t>‘There </a:t>
            </a:r>
            <a:r>
              <a:rPr lang="en-GB" dirty="0"/>
              <a:t>is no best way to tell a story about society… instead of ideal ways to do it the world </a:t>
            </a:r>
            <a:r>
              <a:rPr lang="en-GB" dirty="0" smtClean="0"/>
              <a:t>gives </a:t>
            </a:r>
            <a:r>
              <a:rPr lang="en-GB" dirty="0"/>
              <a:t>us possibilities among which we chose</a:t>
            </a:r>
            <a:r>
              <a:rPr lang="en-GB" dirty="0" smtClean="0"/>
              <a:t>’ </a:t>
            </a:r>
            <a:r>
              <a:rPr lang="en-GB" dirty="0"/>
              <a:t>(Becker </a:t>
            </a:r>
            <a:r>
              <a:rPr lang="en-GB" dirty="0" smtClean="0"/>
              <a:t>2007</a:t>
            </a:r>
            <a:r>
              <a:rPr lang="en-GB" dirty="0"/>
              <a:t>, p. 285) </a:t>
            </a:r>
            <a:endParaRPr lang="en-GB" dirty="0" smtClean="0"/>
          </a:p>
          <a:p>
            <a:r>
              <a:rPr lang="en-GB" dirty="0" smtClean="0"/>
              <a:t>But ideas of </a:t>
            </a:r>
            <a:r>
              <a:rPr lang="en-GB" dirty="0"/>
              <a:t>‘choice’ are situated in relation to particular circumstances, wider systems and values, so that our decisions become framed as ‘obligatory choices’ (Bennett et al</a:t>
            </a:r>
            <a:r>
              <a:rPr lang="en-GB" dirty="0" smtClean="0"/>
              <a:t>. </a:t>
            </a:r>
            <a:r>
              <a:rPr lang="en-GB" dirty="0"/>
              <a:t>2009</a:t>
            </a:r>
            <a:r>
              <a:rPr lang="en-GB" dirty="0" smtClean="0"/>
              <a:t>)</a:t>
            </a:r>
          </a:p>
        </p:txBody>
      </p:sp>
    </p:spTree>
    <p:extLst>
      <p:ext uri="{BB962C8B-B14F-4D97-AF65-F5344CB8AC3E}">
        <p14:creationId xmlns:p14="http://schemas.microsoft.com/office/powerpoint/2010/main" val="2056182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cultural </a:t>
            </a:r>
            <a:r>
              <a:rPr lang="en-GB" dirty="0"/>
              <a:t>technologies of intellectual activity </a:t>
            </a:r>
          </a:p>
        </p:txBody>
      </p:sp>
      <p:sp>
        <p:nvSpPr>
          <p:cNvPr id="3" name="Content Placeholder 2"/>
          <p:cNvSpPr>
            <a:spLocks noGrp="1"/>
          </p:cNvSpPr>
          <p:nvPr>
            <p:ph idx="1"/>
          </p:nvPr>
        </p:nvSpPr>
        <p:spPr/>
        <p:txBody>
          <a:bodyPr>
            <a:normAutofit/>
          </a:bodyPr>
          <a:lstStyle/>
          <a:p>
            <a:r>
              <a:rPr lang="en-GB" dirty="0"/>
              <a:t>External market contingencies continue to stress the business case for research output (Mannay and </a:t>
            </a:r>
            <a:r>
              <a:rPr lang="en-GB" dirty="0" smtClean="0"/>
              <a:t>Morgan </a:t>
            </a:r>
            <a:r>
              <a:rPr lang="en-GB" dirty="0"/>
              <a:t>2014)</a:t>
            </a:r>
          </a:p>
          <a:p>
            <a:r>
              <a:rPr lang="en-GB" dirty="0" smtClean="0"/>
              <a:t>‘Publish </a:t>
            </a:r>
            <a:r>
              <a:rPr lang="en-GB" dirty="0"/>
              <a:t>or perish’ </a:t>
            </a:r>
            <a:r>
              <a:rPr lang="en-GB" dirty="0" smtClean="0"/>
              <a:t>has </a:t>
            </a:r>
            <a:r>
              <a:rPr lang="en-GB" dirty="0"/>
              <a:t>become a harsh reality for </a:t>
            </a:r>
            <a:r>
              <a:rPr lang="en-GB" dirty="0" smtClean="0"/>
              <a:t>researchers</a:t>
            </a:r>
          </a:p>
          <a:p>
            <a:r>
              <a:rPr lang="en-GB" dirty="0" smtClean="0"/>
              <a:t>But the majority </a:t>
            </a:r>
            <a:r>
              <a:rPr lang="en-GB" dirty="0"/>
              <a:t>of academic journal publications are uncited and </a:t>
            </a:r>
            <a:r>
              <a:rPr lang="en-GB" dirty="0" smtClean="0"/>
              <a:t>underused</a:t>
            </a:r>
            <a:r>
              <a:rPr lang="en-GB" dirty="0"/>
              <a:t> </a:t>
            </a:r>
            <a:endParaRPr lang="en-GB" dirty="0" smtClean="0"/>
          </a:p>
          <a:p>
            <a:r>
              <a:rPr lang="en-GB" dirty="0" smtClean="0"/>
              <a:t>‘the </a:t>
            </a:r>
            <a:r>
              <a:rPr lang="en-GB" dirty="0"/>
              <a:t>regimes of control that surround contemporary approaches to publishing are choking creativity and, with it, the profession itself’ </a:t>
            </a:r>
            <a:r>
              <a:rPr lang="en-GB" dirty="0" smtClean="0"/>
              <a:t>(Vale </a:t>
            </a:r>
            <a:r>
              <a:rPr lang="en-GB" dirty="0"/>
              <a:t>and </a:t>
            </a:r>
            <a:r>
              <a:rPr lang="en-GB" dirty="0" err="1"/>
              <a:t>Karataglidis</a:t>
            </a:r>
            <a:r>
              <a:rPr lang="en-GB" dirty="0"/>
              <a:t> </a:t>
            </a:r>
            <a:r>
              <a:rPr lang="en-GB" dirty="0" smtClean="0"/>
              <a:t>2016) </a:t>
            </a:r>
            <a:endParaRPr lang="en-GB" dirty="0"/>
          </a:p>
        </p:txBody>
      </p:sp>
    </p:spTree>
    <p:extLst>
      <p:ext uri="{BB962C8B-B14F-4D97-AF65-F5344CB8AC3E}">
        <p14:creationId xmlns:p14="http://schemas.microsoft.com/office/powerpoint/2010/main" val="1925313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Standard Process</a:t>
            </a:r>
            <a:endParaRPr lang="en-GB" dirty="0"/>
          </a:p>
        </p:txBody>
      </p:sp>
      <p:sp>
        <p:nvSpPr>
          <p:cNvPr id="3" name="Content Placeholder 2"/>
          <p:cNvSpPr>
            <a:spLocks noGrp="1"/>
          </p:cNvSpPr>
          <p:nvPr>
            <p:ph idx="1"/>
          </p:nvPr>
        </p:nvSpPr>
        <p:spPr/>
        <p:txBody>
          <a:bodyPr>
            <a:normAutofit/>
          </a:bodyPr>
          <a:lstStyle/>
          <a:p>
            <a:r>
              <a:rPr lang="en-GB" dirty="0"/>
              <a:t>W</a:t>
            </a:r>
            <a:r>
              <a:rPr lang="en-GB" dirty="0" smtClean="0"/>
              <a:t>riting </a:t>
            </a:r>
            <a:r>
              <a:rPr lang="en-GB" dirty="0"/>
              <a:t>up of the findings and recommendations in a final </a:t>
            </a:r>
            <a:r>
              <a:rPr lang="en-GB" dirty="0" smtClean="0"/>
              <a:t>report</a:t>
            </a:r>
          </a:p>
          <a:p>
            <a:r>
              <a:rPr lang="en-GB" dirty="0"/>
              <a:t>R</a:t>
            </a:r>
            <a:r>
              <a:rPr lang="en-GB" dirty="0" smtClean="0"/>
              <a:t>estricted </a:t>
            </a:r>
            <a:r>
              <a:rPr lang="en-GB" dirty="0"/>
              <a:t>to a ‘small audience who are closely associated with the research project’ (</a:t>
            </a:r>
            <a:r>
              <a:rPr lang="en-GB" dirty="0" smtClean="0"/>
              <a:t>Timmins </a:t>
            </a:r>
            <a:r>
              <a:rPr lang="en-GB" dirty="0"/>
              <a:t>2015, p. </a:t>
            </a:r>
            <a:r>
              <a:rPr lang="en-GB" dirty="0" smtClean="0"/>
              <a:t>35) </a:t>
            </a:r>
          </a:p>
          <a:p>
            <a:r>
              <a:rPr lang="en-GB" dirty="0"/>
              <a:t>P</a:t>
            </a:r>
            <a:r>
              <a:rPr lang="en-GB" dirty="0" smtClean="0"/>
              <a:t>eer </a:t>
            </a:r>
            <a:r>
              <a:rPr lang="en-GB" dirty="0"/>
              <a:t>reviewed journal articles and other scholarly publications </a:t>
            </a:r>
            <a:endParaRPr lang="en-GB" dirty="0" smtClean="0"/>
          </a:p>
          <a:p>
            <a:r>
              <a:rPr lang="en-GB" dirty="0"/>
              <a:t>A</a:t>
            </a:r>
            <a:r>
              <a:rPr lang="en-GB" dirty="0" smtClean="0"/>
              <a:t>udiencing restricted </a:t>
            </a:r>
            <a:r>
              <a:rPr lang="en-GB" dirty="0"/>
              <a:t>to academia (Barnes at al</a:t>
            </a:r>
            <a:r>
              <a:rPr lang="en-GB" dirty="0" smtClean="0"/>
              <a:t>. </a:t>
            </a:r>
            <a:r>
              <a:rPr lang="en-GB" dirty="0"/>
              <a:t>2003</a:t>
            </a:r>
            <a:r>
              <a:rPr lang="en-GB" dirty="0" smtClean="0"/>
              <a:t>)</a:t>
            </a:r>
          </a:p>
          <a:p>
            <a:r>
              <a:rPr lang="en-GB" dirty="0"/>
              <a:t>N</a:t>
            </a:r>
            <a:r>
              <a:rPr lang="en-GB" dirty="0" smtClean="0"/>
              <a:t>arrowness </a:t>
            </a:r>
            <a:r>
              <a:rPr lang="en-GB" dirty="0"/>
              <a:t>of </a:t>
            </a:r>
            <a:r>
              <a:rPr lang="en-GB" dirty="0" smtClean="0"/>
              <a:t>dissemination </a:t>
            </a:r>
            <a:r>
              <a:rPr lang="en-GB" dirty="0"/>
              <a:t>strategy </a:t>
            </a:r>
            <a:endParaRPr lang="en-GB" dirty="0" smtClean="0"/>
          </a:p>
          <a:p>
            <a:r>
              <a:rPr lang="en-GB" dirty="0"/>
              <a:t>I</a:t>
            </a:r>
            <a:r>
              <a:rPr lang="en-GB" dirty="0" smtClean="0"/>
              <a:t>mplications </a:t>
            </a:r>
            <a:r>
              <a:rPr lang="en-GB" dirty="0"/>
              <a:t>of research studies often have little impact on practice, policy or communities, limiting opportunities for change and improvement (</a:t>
            </a:r>
            <a:r>
              <a:rPr lang="en-GB" dirty="0" smtClean="0"/>
              <a:t>Finfgeld </a:t>
            </a:r>
            <a:r>
              <a:rPr lang="en-GB" dirty="0"/>
              <a:t>2003; </a:t>
            </a:r>
            <a:r>
              <a:rPr lang="en-GB" dirty="0" err="1" smtClean="0"/>
              <a:t>Troman</a:t>
            </a:r>
            <a:r>
              <a:rPr lang="en-GB" dirty="0" smtClean="0"/>
              <a:t> </a:t>
            </a:r>
            <a:r>
              <a:rPr lang="en-GB" dirty="0"/>
              <a:t>2001</a:t>
            </a:r>
            <a:r>
              <a:rPr lang="en-GB" dirty="0" smtClean="0"/>
              <a:t>)</a:t>
            </a:r>
            <a:endParaRPr lang="en-GB" dirty="0"/>
          </a:p>
        </p:txBody>
      </p:sp>
    </p:spTree>
    <p:extLst>
      <p:ext uri="{BB962C8B-B14F-4D97-AF65-F5344CB8AC3E}">
        <p14:creationId xmlns:p14="http://schemas.microsoft.com/office/powerpoint/2010/main" val="4289153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case studies</a:t>
            </a:r>
            <a:endParaRPr lang="en-GB" dirty="0"/>
          </a:p>
        </p:txBody>
      </p:sp>
      <p:sp>
        <p:nvSpPr>
          <p:cNvPr id="3" name="Content Placeholder 2"/>
          <p:cNvSpPr>
            <a:spLocks noGrp="1"/>
          </p:cNvSpPr>
          <p:nvPr>
            <p:ph idx="1"/>
          </p:nvPr>
        </p:nvSpPr>
        <p:spPr/>
        <p:txBody>
          <a:bodyPr/>
          <a:lstStyle/>
          <a:p>
            <a:r>
              <a:rPr lang="en-GB" dirty="0"/>
              <a:t>Much academic dissemination is positioned as passive and designed to accrue the most significant benefits to the researcher, rather than engendering wider value (Groundwater-Smith et al., 2015)</a:t>
            </a:r>
          </a:p>
          <a:p>
            <a:r>
              <a:rPr lang="en-GB" dirty="0" smtClean="0"/>
              <a:t>But growing </a:t>
            </a:r>
            <a:r>
              <a:rPr lang="en-GB" dirty="0"/>
              <a:t>emphasis on research </a:t>
            </a:r>
            <a:r>
              <a:rPr lang="en-GB" dirty="0" smtClean="0"/>
              <a:t>impact</a:t>
            </a:r>
          </a:p>
          <a:p>
            <a:r>
              <a:rPr lang="en-GB" dirty="0" smtClean="0"/>
              <a:t>Research </a:t>
            </a:r>
            <a:r>
              <a:rPr lang="en-GB" dirty="0"/>
              <a:t>Excellence Framework (REF) in the </a:t>
            </a:r>
            <a:r>
              <a:rPr lang="en-GB" dirty="0" smtClean="0"/>
              <a:t>UK</a:t>
            </a:r>
          </a:p>
          <a:p>
            <a:r>
              <a:rPr lang="en-GB" dirty="0"/>
              <a:t>I</a:t>
            </a:r>
            <a:r>
              <a:rPr lang="en-GB" dirty="0" smtClean="0"/>
              <a:t>mpact - </a:t>
            </a:r>
            <a:r>
              <a:rPr lang="en-GB" dirty="0"/>
              <a:t>‘any effect on, change or benefit to the economy, society, culture, public policy or services, health, the environment or quality of life, beyond </a:t>
            </a:r>
            <a:r>
              <a:rPr lang="en-GB" dirty="0" smtClean="0"/>
              <a:t>academia’ (REF 2011</a:t>
            </a:r>
            <a:r>
              <a:rPr lang="en-GB" dirty="0"/>
              <a:t>) </a:t>
            </a:r>
            <a:endParaRPr lang="en-GB" dirty="0" smtClean="0"/>
          </a:p>
          <a:p>
            <a:r>
              <a:rPr lang="en-GB" dirty="0" smtClean="0"/>
              <a:t>Political, heath, environmental, legal, technological, economic, cultural and societal</a:t>
            </a:r>
          </a:p>
          <a:p>
            <a:r>
              <a:rPr lang="en-GB" dirty="0" smtClean="0"/>
              <a:t>Measurable impacts</a:t>
            </a:r>
            <a:endParaRPr lang="en-GB" dirty="0"/>
          </a:p>
        </p:txBody>
      </p:sp>
      <p:pic>
        <p:nvPicPr>
          <p:cNvPr id="4" name="Picture 3"/>
          <p:cNvPicPr>
            <a:picLocks noChangeAspect="1"/>
          </p:cNvPicPr>
          <p:nvPr/>
        </p:nvPicPr>
        <p:blipFill>
          <a:blip r:embed="rId2"/>
          <a:stretch>
            <a:fillRect/>
          </a:stretch>
        </p:blipFill>
        <p:spPr>
          <a:xfrm>
            <a:off x="7177521" y="1013841"/>
            <a:ext cx="3905250" cy="1171575"/>
          </a:xfrm>
          <a:prstGeom prst="rect">
            <a:avLst/>
          </a:prstGeom>
        </p:spPr>
      </p:pic>
    </p:spTree>
    <p:extLst>
      <p:ext uri="{BB962C8B-B14F-4D97-AF65-F5344CB8AC3E}">
        <p14:creationId xmlns:p14="http://schemas.microsoft.com/office/powerpoint/2010/main" val="2608582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measurement?</a:t>
            </a:r>
            <a:endParaRPr lang="en-GB" dirty="0"/>
          </a:p>
        </p:txBody>
      </p:sp>
      <p:sp>
        <p:nvSpPr>
          <p:cNvPr id="3" name="Content Placeholder 2"/>
          <p:cNvSpPr>
            <a:spLocks noGrp="1"/>
          </p:cNvSpPr>
          <p:nvPr>
            <p:ph idx="1"/>
          </p:nvPr>
        </p:nvSpPr>
        <p:spPr/>
        <p:txBody>
          <a:bodyPr/>
          <a:lstStyle/>
          <a:p>
            <a:r>
              <a:rPr lang="en-GB" dirty="0"/>
              <a:t>This imperative for impact can be seen as another pressure for </a:t>
            </a:r>
            <a:r>
              <a:rPr lang="en-GB" dirty="0" smtClean="0"/>
              <a:t>researchers</a:t>
            </a:r>
          </a:p>
          <a:p>
            <a:r>
              <a:rPr lang="en-GB" dirty="0" smtClean="0"/>
              <a:t>Increasingly </a:t>
            </a:r>
            <a:r>
              <a:rPr lang="en-GB" dirty="0"/>
              <a:t>subject to a range of administrative processes that demand that we can demonstrate that the research that we carry out, and the outputs that result from it, possess some utility to non-academics and that they possess causal powers to influence the world in some way or another’ (Knowles and Burrows, 2014: </a:t>
            </a:r>
            <a:r>
              <a:rPr lang="en-GB" dirty="0" smtClean="0"/>
              <a:t>242)</a:t>
            </a:r>
          </a:p>
          <a:p>
            <a:r>
              <a:rPr lang="en-GB" dirty="0"/>
              <a:t>P</a:t>
            </a:r>
            <a:r>
              <a:rPr lang="en-GB" dirty="0" smtClean="0"/>
              <a:t>ressure </a:t>
            </a:r>
            <a:r>
              <a:rPr lang="en-GB" dirty="0"/>
              <a:t>on academic staff, contributing to an audit culture where researchers are already continually measured and evaluated </a:t>
            </a:r>
            <a:endParaRPr lang="en-GB" dirty="0" smtClean="0"/>
          </a:p>
          <a:p>
            <a:r>
              <a:rPr lang="en-GB" dirty="0" smtClean="0"/>
              <a:t>Bur research</a:t>
            </a:r>
            <a:r>
              <a:rPr lang="en-GB" dirty="0"/>
              <a:t>, done well, is worth </a:t>
            </a:r>
            <a:r>
              <a:rPr lang="en-GB" dirty="0" smtClean="0"/>
              <a:t>disseminating so maybe REF can provide opportunities for dissemination beyond the standardised </a:t>
            </a:r>
            <a:r>
              <a:rPr lang="en-GB" dirty="0"/>
              <a:t>and often inaccessible?</a:t>
            </a:r>
          </a:p>
        </p:txBody>
      </p:sp>
    </p:spTree>
    <p:extLst>
      <p:ext uri="{BB962C8B-B14F-4D97-AF65-F5344CB8AC3E}">
        <p14:creationId xmlns:p14="http://schemas.microsoft.com/office/powerpoint/2010/main" val="3301808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prstClr val="black">
                    <a:lumMod val="95000"/>
                    <a:lumOff val="5000"/>
                  </a:prstClr>
                </a:solidFill>
              </a:rPr>
              <a:t>Enabling </a:t>
            </a:r>
            <a:r>
              <a:rPr lang="en-GB" dirty="0">
                <a:solidFill>
                  <a:prstClr val="black">
                    <a:lumMod val="95000"/>
                    <a:lumOff val="5000"/>
                  </a:prstClr>
                </a:solidFill>
              </a:rPr>
              <a:t>ethical engagement, impact and change?</a:t>
            </a:r>
            <a:endParaRPr lang="en-GB" sz="3600" b="1" dirty="0">
              <a:solidFill>
                <a:schemeClr val="tx1"/>
              </a:solidFill>
            </a:endParaRPr>
          </a:p>
        </p:txBody>
      </p:sp>
      <p:sp>
        <p:nvSpPr>
          <p:cNvPr id="3" name="Content Placeholder 2"/>
          <p:cNvSpPr>
            <a:spLocks noGrp="1"/>
          </p:cNvSpPr>
          <p:nvPr>
            <p:ph idx="1"/>
          </p:nvPr>
        </p:nvSpPr>
        <p:spPr>
          <a:xfrm>
            <a:off x="1024128" y="1943100"/>
            <a:ext cx="10488999" cy="4366260"/>
          </a:xfrm>
        </p:spPr>
        <p:txBody>
          <a:bodyPr>
            <a:normAutofit/>
          </a:bodyPr>
          <a:lstStyle/>
          <a:p>
            <a:endParaRPr lang="en-GB" sz="2000" dirty="0" smtClean="0"/>
          </a:p>
          <a:p>
            <a:r>
              <a:rPr lang="en-GB" sz="2000" dirty="0" smtClean="0"/>
              <a:t>Reports, books, journal articles</a:t>
            </a:r>
          </a:p>
          <a:p>
            <a:r>
              <a:rPr lang="en-GB" sz="2000" dirty="0" smtClean="0"/>
              <a:t>Informing policy</a:t>
            </a:r>
          </a:p>
          <a:p>
            <a:r>
              <a:rPr lang="en-GB" sz="2000" dirty="0" smtClean="0"/>
              <a:t>Academic conferences</a:t>
            </a:r>
          </a:p>
          <a:p>
            <a:r>
              <a:rPr lang="en-GB" sz="2000" dirty="0" smtClean="0"/>
              <a:t>How much impact do they have? Can they negotiate change?</a:t>
            </a:r>
          </a:p>
          <a:p>
            <a:r>
              <a:rPr lang="en-GB" sz="2000" dirty="0" smtClean="0"/>
              <a:t>What other options do we have?</a:t>
            </a:r>
          </a:p>
          <a:p>
            <a:r>
              <a:rPr lang="en-GB" sz="2000" dirty="0" smtClean="0"/>
              <a:t>What are the issues of ethics, representation, time immemorial (Brady and Brown 2013), voice and visibility?</a:t>
            </a:r>
          </a:p>
          <a:p>
            <a:r>
              <a:rPr lang="en-GB" sz="2000" dirty="0" smtClean="0"/>
              <a:t>What opportunities can be gained from the impact agenda?</a:t>
            </a:r>
          </a:p>
          <a:p>
            <a:pPr marL="0" indent="0">
              <a:buNone/>
            </a:pPr>
            <a:endParaRPr lang="en-GB" sz="1200" dirty="0"/>
          </a:p>
        </p:txBody>
      </p:sp>
      <p:pic>
        <p:nvPicPr>
          <p:cNvPr id="4" name="Picture 3"/>
          <p:cNvPicPr>
            <a:picLocks noChangeAspect="1"/>
          </p:cNvPicPr>
          <p:nvPr/>
        </p:nvPicPr>
        <p:blipFill>
          <a:blip r:embed="rId2"/>
          <a:stretch>
            <a:fillRect/>
          </a:stretch>
        </p:blipFill>
        <p:spPr>
          <a:xfrm>
            <a:off x="8845695" y="2084832"/>
            <a:ext cx="2667432" cy="1775055"/>
          </a:xfrm>
          <a:prstGeom prst="rect">
            <a:avLst/>
          </a:prstGeom>
        </p:spPr>
      </p:pic>
    </p:spTree>
    <p:extLst>
      <p:ext uri="{BB962C8B-B14F-4D97-AF65-F5344CB8AC3E}">
        <p14:creationId xmlns:p14="http://schemas.microsoft.com/office/powerpoint/2010/main" val="19110669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E8BDAC368C514EB59E21128AD75E66" ma:contentTypeVersion="8" ma:contentTypeDescription="Create a new document." ma:contentTypeScope="" ma:versionID="bd4ffe7bbd60cf1bdc59d59a5eb82d66">
  <xsd:schema xmlns:xsd="http://www.w3.org/2001/XMLSchema" xmlns:xs="http://www.w3.org/2001/XMLSchema" xmlns:p="http://schemas.microsoft.com/office/2006/metadata/properties" xmlns:ns2="2a6a0d13-e3cb-4243-a6e9-87d3679ccc55" xmlns:ns3="3592877d-f2ed-400c-a485-8fdf7bf79a9b" targetNamespace="http://schemas.microsoft.com/office/2006/metadata/properties" ma:root="true" ma:fieldsID="c5ede7d92b630c317bbdac6707da3a75" ns2:_="" ns3:_="">
    <xsd:import namespace="2a6a0d13-e3cb-4243-a6e9-87d3679ccc55"/>
    <xsd:import namespace="3592877d-f2ed-400c-a485-8fdf7bf79a9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6a0d13-e3cb-4243-a6e9-87d3679ccc5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92877d-f2ed-400c-a485-8fdf7bf79a9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A39A471-7D48-45DB-B2A7-AC64538F21FB}"/>
</file>

<file path=customXml/itemProps2.xml><?xml version="1.0" encoding="utf-8"?>
<ds:datastoreItem xmlns:ds="http://schemas.openxmlformats.org/officeDocument/2006/customXml" ds:itemID="{67C990C2-BEFA-4C36-9463-6763D6FA1BA8}"/>
</file>

<file path=customXml/itemProps3.xml><?xml version="1.0" encoding="utf-8"?>
<ds:datastoreItem xmlns:ds="http://schemas.openxmlformats.org/officeDocument/2006/customXml" ds:itemID="{880EDBCA-E61E-4840-AC5D-16C39718640D}"/>
</file>

<file path=docProps/app.xml><?xml version="1.0" encoding="utf-8"?>
<Properties xmlns="http://schemas.openxmlformats.org/officeDocument/2006/extended-properties" xmlns:vt="http://schemas.openxmlformats.org/officeDocument/2006/docPropsVTypes">
  <Template>Integral</Template>
  <TotalTime>253</TotalTime>
  <Words>2492</Words>
  <Application>Microsoft Office PowerPoint</Application>
  <PresentationFormat>Widescreen</PresentationFormat>
  <Paragraphs>149</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Tw Cen MT</vt:lpstr>
      <vt:lpstr>Tw Cen MT Condensed</vt:lpstr>
      <vt:lpstr>Wingdings 3</vt:lpstr>
      <vt:lpstr>Integral</vt:lpstr>
      <vt:lpstr>Exploring the Potential of Visual and Creative Techniques for Engaging Diverse Audiences and Increasing Research Impact</vt:lpstr>
      <vt:lpstr>outline</vt:lpstr>
      <vt:lpstr>Research – what for?</vt:lpstr>
      <vt:lpstr>Choice and restraint</vt:lpstr>
      <vt:lpstr>cultural technologies of intellectual activity </vt:lpstr>
      <vt:lpstr>Standard Process</vt:lpstr>
      <vt:lpstr>Impact case studies</vt:lpstr>
      <vt:lpstr>More measurement?</vt:lpstr>
      <vt:lpstr>Enabling ethical engagement, impact and change?</vt:lpstr>
      <vt:lpstr>Moving Beyond the Academic Article</vt:lpstr>
      <vt:lpstr>Poetry and letters</vt:lpstr>
      <vt:lpstr>Theatre As a safe space</vt:lpstr>
      <vt:lpstr>D(art)a</vt:lpstr>
      <vt:lpstr>CASE STUDY</vt:lpstr>
      <vt:lpstr>methods</vt:lpstr>
      <vt:lpstr>Creative all day workshops – Peer Led Focus Groups </vt:lpstr>
      <vt:lpstr>Why creative participatory methods?</vt:lpstr>
      <vt:lpstr>Aspirations </vt:lpstr>
      <vt:lpstr>Experiences – being ‘different’ </vt:lpstr>
      <vt:lpstr>Experiences – being visible  </vt:lpstr>
      <vt:lpstr>Experiences - conflict </vt:lpstr>
      <vt:lpstr>‘Let off’ or ‘let down’</vt:lpstr>
      <vt:lpstr>Reframing and revisualising data</vt:lpstr>
      <vt:lpstr>Outcomes and impacts</vt:lpstr>
      <vt:lpstr>SUMMARY - Q&amp;A</vt:lpstr>
      <vt:lpstr>References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Beyond the Academic Article: Exploring the Potential of Visual and Creative Techniques for Engaging Diverse Audiences and Increasing Research Impact</dc:title>
  <dc:creator>Reviewer</dc:creator>
  <cp:lastModifiedBy>Reviewer</cp:lastModifiedBy>
  <cp:revision>23</cp:revision>
  <dcterms:created xsi:type="dcterms:W3CDTF">2018-11-06T00:18:09Z</dcterms:created>
  <dcterms:modified xsi:type="dcterms:W3CDTF">2019-03-14T20:06:41Z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0x010100F9E8BDAC368C514EB59E21128AD75E66</vt:lpwstr>
  </property>
</Properties>
</file>